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61" r:id="rId5"/>
    <p:sldId id="315" r:id="rId6"/>
    <p:sldId id="257" r:id="rId7"/>
    <p:sldId id="316" r:id="rId8"/>
    <p:sldId id="260" r:id="rId9"/>
    <p:sldId id="320" r:id="rId10"/>
    <p:sldId id="262" r:id="rId11"/>
    <p:sldId id="264" r:id="rId12"/>
    <p:sldId id="321" r:id="rId13"/>
    <p:sldId id="322" r:id="rId14"/>
    <p:sldId id="313" r:id="rId15"/>
    <p:sldId id="314" r:id="rId16"/>
    <p:sldId id="265" r:id="rId17"/>
    <p:sldId id="277" r:id="rId18"/>
    <p:sldId id="311" r:id="rId19"/>
    <p:sldId id="317" r:id="rId20"/>
    <p:sldId id="318" r:id="rId21"/>
    <p:sldId id="319" r:id="rId22"/>
    <p:sldId id="289" r:id="rId23"/>
    <p:sldId id="312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544FE80-6C9C-450B-9784-8462905051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18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5a1164c1c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5a1164c1c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5a1164c1c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5a1164c1c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5a1164c1c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5a1164c1c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5a1164c1c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5a1164c1c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5a1164c1ce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5a1164c1ce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25a1164c1ce_1_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25a1164c1ce_1_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5a1164c1ce_1_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5a1164c1ce_1_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5a1164c1ce_1_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5a1164c1ce_1_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5a1164c1ce_1_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5a1164c1ce_1_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5a1164c1ce_1_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5a1164c1ce_1_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58daf4ce9a_1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58daf4ce9a_1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25a1164c1ce_1_1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25a1164c1ce_1_10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5a1164c1ce_1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5a1164c1ce_1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58daf4ce9a_1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58daf4ce9a_1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5a1164c1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5a1164c1c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5a1164c1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5a1164c1c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e4dab5290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e4dab5290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58daf4ce9a_1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58daf4ce9a_1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5a1164c1c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5a1164c1c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5a1164c1ce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5a1164c1ce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3200" y="2191894"/>
            <a:ext cx="3429000" cy="128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3200" y="1201606"/>
            <a:ext cx="3429000" cy="6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0" y="12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l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 header">
    <p:bg>
      <p:bgPr>
        <a:solidFill>
          <a:schemeClr val="dk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143000" y="2228850"/>
            <a:ext cx="3429000" cy="7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1143000" y="1429650"/>
            <a:ext cx="34290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143000" y="3028050"/>
            <a:ext cx="34290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"/>
          <p:cNvSpPr>
            <a:spLocks noGrp="1"/>
          </p:cNvSpPr>
          <p:nvPr>
            <p:ph type="pic" idx="3"/>
          </p:nvPr>
        </p:nvSpPr>
        <p:spPr>
          <a:xfrm>
            <a:off x="5715000" y="12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 and body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572000" y="535000"/>
            <a:ext cx="3856800" cy="109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9pPr>
          </a:lstStyle>
          <a:p/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572000" y="1778200"/>
            <a:ext cx="3856800" cy="229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0" name="Google Shape;20;p4"/>
          <p:cNvSpPr>
            <a:spLocks noGrp="1"/>
          </p:cNvSpPr>
          <p:nvPr>
            <p:ph type="pic" idx="2"/>
          </p:nvPr>
        </p:nvSpPr>
        <p:spPr>
          <a:xfrm>
            <a:off x="0" y="12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dk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subTitle" idx="1"/>
          </p:nvPr>
        </p:nvSpPr>
        <p:spPr>
          <a:xfrm>
            <a:off x="715100" y="1860375"/>
            <a:ext cx="3856800" cy="39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0"/>
          <p:cNvSpPr txBox="1">
            <a:spLocks noGrp="1"/>
          </p:cNvSpPr>
          <p:nvPr>
            <p:ph type="subTitle" idx="2"/>
          </p:nvPr>
        </p:nvSpPr>
        <p:spPr>
          <a:xfrm>
            <a:off x="715100" y="1476375"/>
            <a:ext cx="38568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9pPr>
          </a:lstStyle>
          <a:p/>
        </p:txBody>
      </p:sp>
      <p:sp>
        <p:nvSpPr>
          <p:cNvPr id="91" name="Google Shape;91;p20"/>
          <p:cNvSpPr txBox="1">
            <a:spLocks noGrp="1"/>
          </p:cNvSpPr>
          <p:nvPr>
            <p:ph type="subTitle" idx="3"/>
          </p:nvPr>
        </p:nvSpPr>
        <p:spPr>
          <a:xfrm>
            <a:off x="715100" y="2796675"/>
            <a:ext cx="3856800" cy="39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0"/>
          <p:cNvSpPr txBox="1">
            <a:spLocks noGrp="1"/>
          </p:cNvSpPr>
          <p:nvPr>
            <p:ph type="subTitle" idx="4"/>
          </p:nvPr>
        </p:nvSpPr>
        <p:spPr>
          <a:xfrm>
            <a:off x="715100" y="2412675"/>
            <a:ext cx="38568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20"/>
          <p:cNvSpPr txBox="1">
            <a:spLocks noGrp="1"/>
          </p:cNvSpPr>
          <p:nvPr>
            <p:ph type="subTitle" idx="5"/>
          </p:nvPr>
        </p:nvSpPr>
        <p:spPr>
          <a:xfrm>
            <a:off x="715100" y="3732975"/>
            <a:ext cx="3856800" cy="39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20"/>
          <p:cNvSpPr txBox="1">
            <a:spLocks noGrp="1"/>
          </p:cNvSpPr>
          <p:nvPr>
            <p:ph type="subTitle" idx="6"/>
          </p:nvPr>
        </p:nvSpPr>
        <p:spPr>
          <a:xfrm>
            <a:off x="715100" y="3348975"/>
            <a:ext cx="38568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0"/>
          <p:cNvSpPr>
            <a:spLocks noGrp="1"/>
          </p:cNvSpPr>
          <p:nvPr>
            <p:ph type="pic" idx="7"/>
          </p:nvPr>
        </p:nvSpPr>
        <p:spPr>
          <a:xfrm>
            <a:off x="5715000" y="12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subTitle" idx="1"/>
          </p:nvPr>
        </p:nvSpPr>
        <p:spPr>
          <a:xfrm>
            <a:off x="715100" y="2037825"/>
            <a:ext cx="38568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2"/>
          <p:cNvSpPr txBox="1">
            <a:spLocks noGrp="1"/>
          </p:cNvSpPr>
          <p:nvPr>
            <p:ph type="subTitle" idx="2"/>
          </p:nvPr>
        </p:nvSpPr>
        <p:spPr>
          <a:xfrm>
            <a:off x="715100" y="3341025"/>
            <a:ext cx="38568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2"/>
          <p:cNvSpPr txBox="1">
            <a:spLocks noGrp="1"/>
          </p:cNvSpPr>
          <p:nvPr>
            <p:ph type="subTitle" idx="3"/>
          </p:nvPr>
        </p:nvSpPr>
        <p:spPr>
          <a:xfrm>
            <a:off x="715100" y="1653825"/>
            <a:ext cx="38568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8" name="Google Shape;108;p22"/>
          <p:cNvSpPr txBox="1">
            <a:spLocks noGrp="1"/>
          </p:cNvSpPr>
          <p:nvPr>
            <p:ph type="subTitle" idx="4"/>
          </p:nvPr>
        </p:nvSpPr>
        <p:spPr>
          <a:xfrm>
            <a:off x="715100" y="2957025"/>
            <a:ext cx="38568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9pPr>
          </a:lstStyle>
          <a:p/>
        </p:txBody>
      </p:sp>
      <p:sp>
        <p:nvSpPr>
          <p:cNvPr id="110" name="Google Shape;110;p22"/>
          <p:cNvSpPr txBox="1">
            <a:spLocks noGrp="1"/>
          </p:cNvSpPr>
          <p:nvPr>
            <p:ph type="subTitle" idx="5"/>
          </p:nvPr>
        </p:nvSpPr>
        <p:spPr>
          <a:xfrm>
            <a:off x="4572000" y="2037825"/>
            <a:ext cx="38568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2"/>
          <p:cNvSpPr txBox="1">
            <a:spLocks noGrp="1"/>
          </p:cNvSpPr>
          <p:nvPr>
            <p:ph type="subTitle" idx="6"/>
          </p:nvPr>
        </p:nvSpPr>
        <p:spPr>
          <a:xfrm>
            <a:off x="4572000" y="3341025"/>
            <a:ext cx="38568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2"/>
          <p:cNvSpPr txBox="1">
            <a:spLocks noGrp="1"/>
          </p:cNvSpPr>
          <p:nvPr>
            <p:ph type="subTitle" idx="7"/>
          </p:nvPr>
        </p:nvSpPr>
        <p:spPr>
          <a:xfrm>
            <a:off x="4572000" y="1653825"/>
            <a:ext cx="38568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3" name="Google Shape;113;p22"/>
          <p:cNvSpPr txBox="1">
            <a:spLocks noGrp="1"/>
          </p:cNvSpPr>
          <p:nvPr>
            <p:ph type="subTitle" idx="8"/>
          </p:nvPr>
        </p:nvSpPr>
        <p:spPr>
          <a:xfrm>
            <a:off x="4572000" y="2957025"/>
            <a:ext cx="38568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1143000" y="1447650"/>
            <a:ext cx="3429000" cy="14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subTitle" idx="1"/>
          </p:nvPr>
        </p:nvSpPr>
        <p:spPr>
          <a:xfrm>
            <a:off x="1143000" y="2852850"/>
            <a:ext cx="3429000" cy="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1"/>
          <p:cNvSpPr>
            <a:spLocks noGrp="1"/>
          </p:cNvSpPr>
          <p:nvPr>
            <p:ph type="pic" idx="2"/>
          </p:nvPr>
        </p:nvSpPr>
        <p:spPr>
          <a:xfrm>
            <a:off x="5715000" y="12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bg>
      <p:bgPr>
        <a:solidFill>
          <a:schemeClr val="dk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"/>
              <a:buNone/>
              <a:defRPr sz="3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"/>
              <a:buNone/>
              <a:defRPr sz="3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"/>
              <a:buNone/>
              <a:defRPr sz="3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"/>
              <a:buNone/>
              <a:defRPr sz="3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"/>
              <a:buNone/>
              <a:defRPr sz="3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"/>
              <a:buNone/>
              <a:defRPr sz="3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"/>
              <a:buNone/>
              <a:defRPr sz="3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"/>
              <a:buNone/>
              <a:defRPr sz="3000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715100" y="1804725"/>
            <a:ext cx="3856800" cy="208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571900" y="1804725"/>
            <a:ext cx="3856800" cy="208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2241388" y="1556700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" name="Google Shape;36;p9"/>
          <p:cNvSpPr txBox="1">
            <a:spLocks noGrp="1"/>
          </p:cNvSpPr>
          <p:nvPr>
            <p:ph type="subTitle" idx="1"/>
          </p:nvPr>
        </p:nvSpPr>
        <p:spPr>
          <a:xfrm>
            <a:off x="2241513" y="2398500"/>
            <a:ext cx="4661100" cy="11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715100" y="3968300"/>
            <a:ext cx="7713600" cy="640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dk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 hasCustomPrompt="1"/>
          </p:nvPr>
        </p:nvSpPr>
        <p:spPr>
          <a:xfrm>
            <a:off x="715100" y="1804725"/>
            <a:ext cx="4941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1400" u="sng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1209207" y="1804725"/>
            <a:ext cx="18744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3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47370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3"/>
          <p:cNvSpPr txBox="1">
            <a:spLocks noGrp="1"/>
          </p:cNvSpPr>
          <p:nvPr>
            <p:ph type="title" idx="3" hasCustomPrompt="1"/>
          </p:nvPr>
        </p:nvSpPr>
        <p:spPr>
          <a:xfrm>
            <a:off x="715100" y="2264992"/>
            <a:ext cx="4941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1400" u="sng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4"/>
          </p:nvPr>
        </p:nvSpPr>
        <p:spPr>
          <a:xfrm>
            <a:off x="1209207" y="2264989"/>
            <a:ext cx="18744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3"/>
          <p:cNvSpPr txBox="1">
            <a:spLocks noGrp="1"/>
          </p:cNvSpPr>
          <p:nvPr>
            <p:ph type="title" idx="5" hasCustomPrompt="1"/>
          </p:nvPr>
        </p:nvSpPr>
        <p:spPr>
          <a:xfrm>
            <a:off x="715100" y="2725258"/>
            <a:ext cx="4941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1400" u="sng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6"/>
          </p:nvPr>
        </p:nvSpPr>
        <p:spPr>
          <a:xfrm>
            <a:off x="1209207" y="2725253"/>
            <a:ext cx="18744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>
            <a:spLocks noGrp="1"/>
          </p:cNvSpPr>
          <p:nvPr>
            <p:ph type="title" idx="7" hasCustomPrompt="1"/>
          </p:nvPr>
        </p:nvSpPr>
        <p:spPr>
          <a:xfrm>
            <a:off x="715100" y="3185525"/>
            <a:ext cx="4941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1400" u="sng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8"/>
          </p:nvPr>
        </p:nvSpPr>
        <p:spPr>
          <a:xfrm>
            <a:off x="1209207" y="3185517"/>
            <a:ext cx="18744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13"/>
          <p:cNvSpPr txBox="1">
            <a:spLocks noGrp="1"/>
          </p:cNvSpPr>
          <p:nvPr>
            <p:ph type="title" idx="9" hasCustomPrompt="1"/>
          </p:nvPr>
        </p:nvSpPr>
        <p:spPr>
          <a:xfrm>
            <a:off x="3083601" y="1804725"/>
            <a:ext cx="4941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1400" u="sng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3"/>
          </p:nvPr>
        </p:nvSpPr>
        <p:spPr>
          <a:xfrm>
            <a:off x="3577711" y="1804725"/>
            <a:ext cx="18744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3"/>
          <p:cNvSpPr txBox="1">
            <a:spLocks noGrp="1"/>
          </p:cNvSpPr>
          <p:nvPr>
            <p:ph type="title" idx="14" hasCustomPrompt="1"/>
          </p:nvPr>
        </p:nvSpPr>
        <p:spPr>
          <a:xfrm>
            <a:off x="3083601" y="2264991"/>
            <a:ext cx="4941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1400" u="sng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5"/>
          </p:nvPr>
        </p:nvSpPr>
        <p:spPr>
          <a:xfrm>
            <a:off x="3577711" y="2264989"/>
            <a:ext cx="18744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3"/>
          <p:cNvSpPr txBox="1">
            <a:spLocks noGrp="1"/>
          </p:cNvSpPr>
          <p:nvPr>
            <p:ph type="title" idx="16" hasCustomPrompt="1"/>
          </p:nvPr>
        </p:nvSpPr>
        <p:spPr>
          <a:xfrm>
            <a:off x="3083601" y="2725257"/>
            <a:ext cx="4941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1400" u="sng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7"/>
          </p:nvPr>
        </p:nvSpPr>
        <p:spPr>
          <a:xfrm>
            <a:off x="3577711" y="2725253"/>
            <a:ext cx="18744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3"/>
          <p:cNvSpPr txBox="1">
            <a:spLocks noGrp="1"/>
          </p:cNvSpPr>
          <p:nvPr>
            <p:ph type="title" idx="18" hasCustomPrompt="1"/>
          </p:nvPr>
        </p:nvSpPr>
        <p:spPr>
          <a:xfrm>
            <a:off x="3083601" y="3185523"/>
            <a:ext cx="4941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1400" u="sng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9"/>
          </p:nvPr>
        </p:nvSpPr>
        <p:spPr>
          <a:xfrm>
            <a:off x="3577711" y="3185517"/>
            <a:ext cx="18744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3"/>
          <p:cNvSpPr>
            <a:spLocks noGrp="1"/>
          </p:cNvSpPr>
          <p:nvPr>
            <p:ph type="pic" idx="20"/>
          </p:nvPr>
        </p:nvSpPr>
        <p:spPr>
          <a:xfrm>
            <a:off x="5715000" y="125"/>
            <a:ext cx="342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">
    <p:bg>
      <p:bgPr>
        <a:solidFill>
          <a:schemeClr val="dk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1142994" y="1766850"/>
            <a:ext cx="34290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9pPr>
          </a:lstStyle>
          <a:p/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1142994" y="2407050"/>
            <a:ext cx="3429000" cy="81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bg>
      <p:bgPr>
        <a:solidFill>
          <a:schemeClr val="dk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bin Medium"/>
              <a:buNone/>
              <a:defRPr sz="3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9pPr>
          </a:lstStyle>
          <a:p/>
        </p:txBody>
      </p:sp>
      <p:sp>
        <p:nvSpPr>
          <p:cNvPr id="98" name="Google Shape;98;p21"/>
          <p:cNvSpPr txBox="1">
            <a:spLocks noGrp="1"/>
          </p:cNvSpPr>
          <p:nvPr>
            <p:ph type="subTitle" idx="1"/>
          </p:nvPr>
        </p:nvSpPr>
        <p:spPr>
          <a:xfrm>
            <a:off x="715100" y="3206625"/>
            <a:ext cx="2268000" cy="61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1"/>
          <p:cNvSpPr txBox="1">
            <a:spLocks noGrp="1"/>
          </p:cNvSpPr>
          <p:nvPr>
            <p:ph type="subTitle" idx="2"/>
          </p:nvPr>
        </p:nvSpPr>
        <p:spPr>
          <a:xfrm>
            <a:off x="715100" y="2822625"/>
            <a:ext cx="22680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" name="Google Shape;100;p21"/>
          <p:cNvSpPr txBox="1">
            <a:spLocks noGrp="1"/>
          </p:cNvSpPr>
          <p:nvPr>
            <p:ph type="subTitle" idx="3"/>
          </p:nvPr>
        </p:nvSpPr>
        <p:spPr>
          <a:xfrm>
            <a:off x="3438000" y="3206625"/>
            <a:ext cx="2268000" cy="61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21"/>
          <p:cNvSpPr txBox="1">
            <a:spLocks noGrp="1"/>
          </p:cNvSpPr>
          <p:nvPr>
            <p:ph type="subTitle" idx="4"/>
          </p:nvPr>
        </p:nvSpPr>
        <p:spPr>
          <a:xfrm>
            <a:off x="3438000" y="2822625"/>
            <a:ext cx="22680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21"/>
          <p:cNvSpPr txBox="1">
            <a:spLocks noGrp="1"/>
          </p:cNvSpPr>
          <p:nvPr>
            <p:ph type="subTitle" idx="5"/>
          </p:nvPr>
        </p:nvSpPr>
        <p:spPr>
          <a:xfrm>
            <a:off x="6160900" y="3206625"/>
            <a:ext cx="2268000" cy="61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3" name="Google Shape;103;p21"/>
          <p:cNvSpPr txBox="1">
            <a:spLocks noGrp="1"/>
          </p:cNvSpPr>
          <p:nvPr>
            <p:ph type="subTitle" idx="6"/>
          </p:nvPr>
        </p:nvSpPr>
        <p:spPr>
          <a:xfrm>
            <a:off x="6160900" y="2822625"/>
            <a:ext cx="2268000" cy="4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000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75200"/>
            <a:ext cx="7713900" cy="3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6.xml"/><Relationship Id="rId1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7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0D4CC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3"/>
          <p:cNvSpPr txBox="1">
            <a:spLocks noGrp="1"/>
          </p:cNvSpPr>
          <p:nvPr>
            <p:ph type="ctrTitle"/>
          </p:nvPr>
        </p:nvSpPr>
        <p:spPr>
          <a:xfrm>
            <a:off x="4573200" y="2191894"/>
            <a:ext cx="3429000" cy="128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北京市旅游</a:t>
            </a:r>
            <a:br>
              <a:rPr lang="en-US" altLang="zh-CN" dirty="0"/>
            </a:br>
            <a:r>
              <a:rPr lang="zh-CN" altLang="en-US" dirty="0"/>
              <a:t>路线推荐</a:t>
            </a:r>
            <a:endParaRPr dirty="0"/>
          </a:p>
        </p:txBody>
      </p:sp>
      <p:sp>
        <p:nvSpPr>
          <p:cNvPr id="167" name="Google Shape;167;p33"/>
          <p:cNvSpPr txBox="1">
            <a:spLocks noGrp="1"/>
          </p:cNvSpPr>
          <p:nvPr>
            <p:ph type="subTitle" idx="1"/>
          </p:nvPr>
        </p:nvSpPr>
        <p:spPr>
          <a:xfrm>
            <a:off x="4573200" y="1201606"/>
            <a:ext cx="3429000" cy="68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 dirty="0"/>
              <a:t>去你想去的地方</a:t>
            </a:r>
            <a:endParaRPr lang="en-US" altLang="zh-CN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 dirty="0"/>
              <a:t>来一段说走就走的旅行</a:t>
            </a:r>
            <a:endParaRPr lang="en-US" altLang="zh-CN" b="1" dirty="0"/>
          </a:p>
        </p:txBody>
      </p:sp>
      <p:cxnSp>
        <p:nvCxnSpPr>
          <p:cNvPr id="168" name="Google Shape;168;p33"/>
          <p:cNvCxnSpPr/>
          <p:nvPr/>
        </p:nvCxnSpPr>
        <p:spPr>
          <a:xfrm>
            <a:off x="5998050" y="3941894"/>
            <a:ext cx="5793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" name="图片占位符 10"/>
          <p:cNvPicPr>
            <a:picLocks noGrp="1" noChangeAspect="1"/>
          </p:cNvPicPr>
          <p:nvPr>
            <p:ph type="pic" idx="2"/>
          </p:nvPr>
        </p:nvPicPr>
        <p:blipFill>
          <a:blip r:embed="rId1"/>
          <a:srcRect l="27778" r="27778"/>
          <a:stretch>
            <a:fillRect/>
          </a:stretch>
        </p:blipFill>
        <p:spPr/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d.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后端模块</a:t>
            </a:r>
            <a:endParaRPr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8" name="Google Shape;248;p41"/>
          <p:cNvSpPr txBox="1">
            <a:spLocks noGrp="1"/>
          </p:cNvSpPr>
          <p:nvPr>
            <p:ph type="subTitle" idx="5"/>
          </p:nvPr>
        </p:nvSpPr>
        <p:spPr>
          <a:xfrm>
            <a:off x="834369" y="1175200"/>
            <a:ext cx="38568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功能：接收用户请求，调用推荐算法模块，返回推荐的景点和路线。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技术：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Django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Python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）。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设计：提供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RESTful API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，确保系统的高扩展性，支持多种设备访问。</a:t>
            </a:r>
            <a:endParaRPr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50" name="Google Shape;250;p41"/>
          <p:cNvPicPr preferRelativeResize="0">
            <a:picLocks noGrp="1"/>
          </p:cNvPicPr>
          <p:nvPr>
            <p:ph type="pic" idx="7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5715000" y="125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e.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推荐算法模块</a:t>
            </a:r>
            <a:endParaRPr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8" name="Google Shape;248;p41"/>
          <p:cNvSpPr txBox="1">
            <a:spLocks noGrp="1"/>
          </p:cNvSpPr>
          <p:nvPr>
            <p:ph type="subTitle" idx="5"/>
          </p:nvPr>
        </p:nvSpPr>
        <p:spPr>
          <a:xfrm>
            <a:off x="834369" y="1175200"/>
            <a:ext cx="38568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功能：基于用户输入的兴趣，结合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LDA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模型进行主题推荐。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技术：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Spark, LDA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设计：使用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Spark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对大数据进行分布式处理；根据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LDA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分析结果，计算用户兴趣向量和景点主题的匹配度，进行个性化推荐。</a:t>
            </a:r>
            <a:endParaRPr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50" name="Google Shape;250;p41"/>
          <p:cNvPicPr preferRelativeResize="0">
            <a:picLocks noGrp="1"/>
          </p:cNvPicPr>
          <p:nvPr>
            <p:ph type="pic" idx="7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5715000" y="125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f.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数据存储模块</a:t>
            </a:r>
            <a:endParaRPr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8" name="Google Shape;248;p41"/>
          <p:cNvSpPr txBox="1">
            <a:spLocks noGrp="1"/>
          </p:cNvSpPr>
          <p:nvPr>
            <p:ph type="subTitle" idx="5"/>
          </p:nvPr>
        </p:nvSpPr>
        <p:spPr>
          <a:xfrm>
            <a:off x="834369" y="1175200"/>
            <a:ext cx="38568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功能：存储用户评论数据、景点信息及模型训练数据。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技术：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Hadoop HDFS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设计：存储大量的评论数据，并提供高效的数据读取、写入操作。</a:t>
            </a:r>
            <a:endParaRPr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50" name="Google Shape;250;p41"/>
          <p:cNvPicPr preferRelativeResize="0">
            <a:picLocks noGrp="1"/>
          </p:cNvPicPr>
          <p:nvPr>
            <p:ph type="pic" idx="7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5715000" y="125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>
            <a:spLocks noGrp="1"/>
          </p:cNvSpPr>
          <p:nvPr>
            <p:ph type="title"/>
          </p:nvPr>
        </p:nvSpPr>
        <p:spPr>
          <a:xfrm>
            <a:off x="3518452" y="77800"/>
            <a:ext cx="38568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g.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接口设计</a:t>
            </a:r>
            <a:endParaRPr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8" name="Google Shape;228;p39"/>
          <p:cNvSpPr txBox="1">
            <a:spLocks noGrp="1"/>
          </p:cNvSpPr>
          <p:nvPr>
            <p:ph type="body" idx="1"/>
          </p:nvPr>
        </p:nvSpPr>
        <p:spPr>
          <a:xfrm>
            <a:off x="3995530" y="923435"/>
            <a:ext cx="4562061" cy="39069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用户接口：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用户通过前端界面输入个人兴趣，系统返回个性化推荐结果。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接口格式：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RESTful API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，返回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格式数据。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输入：兴趣类型、历史记录、偏好设置。输出：推荐景点信息、推荐路线、景点相关描述等。</a:t>
            </a:r>
            <a:endParaRPr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29" name="Google Shape;229;p3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0" y="125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2"/>
          <p:cNvSpPr txBox="1">
            <a:spLocks noGrp="1"/>
          </p:cNvSpPr>
          <p:nvPr>
            <p:ph type="subTitle" idx="3"/>
          </p:nvPr>
        </p:nvSpPr>
        <p:spPr>
          <a:xfrm>
            <a:off x="914142" y="3750981"/>
            <a:ext cx="7315718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数据存储优化：使用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Hadoop HDFS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分布式存储大规模数据，确保大数据处理能力。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endParaRPr lang="en-US" altLang="zh-CN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缓存机制：对常用查询（如热门景点或热门路线）使用缓存机制，减少数据库访问压力。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endParaRPr lang="en-US" altLang="zh-CN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并发处理：使用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Spark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进行并行计算，处理大规模的用户请求和景点推荐。</a:t>
            </a:r>
            <a:endParaRPr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59" name="Google Shape;259;p42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h.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性能优化</a:t>
            </a:r>
            <a:endParaRPr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4"/>
          <p:cNvSpPr txBox="1">
            <a:spLocks noGrp="1"/>
          </p:cNvSpPr>
          <p:nvPr>
            <p:ph type="title"/>
          </p:nvPr>
        </p:nvSpPr>
        <p:spPr>
          <a:xfrm>
            <a:off x="1214307" y="1869150"/>
            <a:ext cx="3429000" cy="140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u="sng" dirty="0"/>
              <a:t>03</a:t>
            </a:r>
            <a:br>
              <a:rPr lang="en-GB" sz="4000" dirty="0"/>
            </a:br>
            <a:r>
              <a:rPr lang="zh-CN" altLang="en-US" sz="4000" dirty="0"/>
              <a:t>软件测试</a:t>
            </a:r>
            <a:r>
              <a:rPr lang="en-GB" sz="4000" dirty="0"/>
              <a:t> </a:t>
            </a:r>
            <a:endParaRPr sz="4000" dirty="0"/>
          </a:p>
        </p:txBody>
      </p:sp>
      <p:pic>
        <p:nvPicPr>
          <p:cNvPr id="572" name="Google Shape;572;p5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5715000" y="125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59"/>
          <p:cNvSpPr txBox="1">
            <a:spLocks noGrp="1"/>
          </p:cNvSpPr>
          <p:nvPr>
            <p:ph type="title"/>
          </p:nvPr>
        </p:nvSpPr>
        <p:spPr>
          <a:xfrm>
            <a:off x="405137" y="734351"/>
            <a:ext cx="2514594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03 </a:t>
            </a:r>
            <a:r>
              <a:rPr lang="zh-CN" altLang="en-US" dirty="0"/>
              <a:t>软件测试</a:t>
            </a:r>
            <a:endParaRPr dirty="0"/>
          </a:p>
        </p:txBody>
      </p:sp>
      <p:sp>
        <p:nvSpPr>
          <p:cNvPr id="631" name="Google Shape;631;p59"/>
          <p:cNvSpPr txBox="1">
            <a:spLocks noGrp="1"/>
          </p:cNvSpPr>
          <p:nvPr>
            <p:ph type="body" idx="1"/>
          </p:nvPr>
        </p:nvSpPr>
        <p:spPr>
          <a:xfrm>
            <a:off x="405137" y="1807669"/>
            <a:ext cx="5471351" cy="24550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lnSpc>
                <a:spcPct val="150000"/>
              </a:lnSpc>
              <a:buNone/>
            </a:pPr>
            <a:r>
              <a:rPr lang="en-US" altLang="zh-CN" sz="2000" b="1" dirty="0"/>
              <a:t>a. </a:t>
            </a:r>
            <a:r>
              <a:rPr lang="zh-CN" altLang="en-US" sz="2000" b="1" dirty="0"/>
              <a:t>测试计划</a:t>
            </a:r>
            <a:endParaRPr lang="zh-CN" altLang="en-US" sz="2000" b="1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测试目标：确保系统功能的正确性、性能和安全性。</a:t>
            </a:r>
            <a:endParaRPr lang="zh-CN" altLang="en-US" sz="1600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测试范围：包括所有功能模块和非功能需求。</a:t>
            </a:r>
            <a:endParaRPr lang="zh-CN" altLang="en-US" sz="1600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测试策略：采用黑盒测试和白盒测试相结合的方法。</a:t>
            </a:r>
            <a:endParaRPr lang="zh-CN" altLang="en-US" sz="1600" dirty="0"/>
          </a:p>
        </p:txBody>
      </p:sp>
      <p:sp>
        <p:nvSpPr>
          <p:cNvPr id="632" name="Google Shape;632;p59"/>
          <p:cNvSpPr/>
          <p:nvPr/>
        </p:nvSpPr>
        <p:spPr>
          <a:xfrm>
            <a:off x="6361266" y="1200781"/>
            <a:ext cx="1511578" cy="288419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33" name="Google Shape;633;p59"/>
          <p:cNvGrpSpPr/>
          <p:nvPr/>
        </p:nvGrpSpPr>
        <p:grpSpPr>
          <a:xfrm>
            <a:off x="6361266" y="944544"/>
            <a:ext cx="1666156" cy="3382008"/>
            <a:chOff x="5186401" y="494525"/>
            <a:chExt cx="1834973" cy="3724678"/>
          </a:xfrm>
        </p:grpSpPr>
        <p:sp>
          <p:nvSpPr>
            <p:cNvPr id="634" name="Google Shape;634;p59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59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636" name="Google Shape;636;p59"/>
          <p:cNvPicPr preferRelativeResize="0"/>
          <p:nvPr/>
        </p:nvPicPr>
        <p:blipFill rotWithShape="1">
          <a:blip r:embed="rId1"/>
          <a:srcRect l="7030" r="63489"/>
          <a:stretch>
            <a:fillRect/>
          </a:stretch>
        </p:blipFill>
        <p:spPr>
          <a:xfrm>
            <a:off x="6438594" y="1110298"/>
            <a:ext cx="1511501" cy="28840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59"/>
          <p:cNvSpPr txBox="1">
            <a:spLocks noGrp="1"/>
          </p:cNvSpPr>
          <p:nvPr>
            <p:ph type="title"/>
          </p:nvPr>
        </p:nvSpPr>
        <p:spPr>
          <a:xfrm>
            <a:off x="138113" y="149998"/>
            <a:ext cx="2514594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03 </a:t>
            </a:r>
            <a:r>
              <a:rPr lang="zh-CN" altLang="en-US" dirty="0"/>
              <a:t>软件测试</a:t>
            </a:r>
            <a:endParaRPr dirty="0"/>
          </a:p>
        </p:txBody>
      </p:sp>
      <p:sp>
        <p:nvSpPr>
          <p:cNvPr id="631" name="Google Shape;631;p59"/>
          <p:cNvSpPr txBox="1">
            <a:spLocks noGrp="1"/>
          </p:cNvSpPr>
          <p:nvPr>
            <p:ph type="body" idx="1"/>
          </p:nvPr>
        </p:nvSpPr>
        <p:spPr>
          <a:xfrm>
            <a:off x="191218" y="880685"/>
            <a:ext cx="5764965" cy="3850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lnSpc>
                <a:spcPct val="150000"/>
              </a:lnSpc>
              <a:buNone/>
            </a:pPr>
            <a:r>
              <a:rPr lang="en-US" altLang="zh-CN" sz="2000" b="1" dirty="0"/>
              <a:t>b. </a:t>
            </a:r>
            <a:r>
              <a:rPr lang="zh-CN" altLang="en-US" sz="2000" b="1" dirty="0"/>
              <a:t>功能测试</a:t>
            </a:r>
            <a:endParaRPr lang="zh-CN" altLang="en-US" sz="2000" b="1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用户管理模块：测试注册、登录、信息管理和安全设置等功能。</a:t>
            </a:r>
            <a:endParaRPr lang="zh-CN" altLang="en-US" sz="1600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景点信息管理模块：测试景点信息的录入、更新和查询等功能。</a:t>
            </a:r>
            <a:endParaRPr lang="zh-CN" altLang="en-US" sz="1600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门票预订模块：测试门票的在线预订、支付和确认等功能。</a:t>
            </a:r>
            <a:endParaRPr lang="zh-CN" altLang="en-US" sz="1600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酒店预订模块：测试酒店信息的搜索、筛选和预订等功能。</a:t>
            </a:r>
            <a:endParaRPr lang="zh-CN" altLang="en-US" sz="1600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旅游攻略模块：测试旅游攻略的录入、更新和查询等功能。</a:t>
            </a:r>
            <a:endParaRPr lang="zh-CN" altLang="en-US" sz="1600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个人中心模块：测试用户的收藏、旅行计划和旅行日记的管理等功能。</a:t>
            </a:r>
            <a:endParaRPr lang="zh-CN" altLang="en-US" sz="1600" dirty="0"/>
          </a:p>
        </p:txBody>
      </p:sp>
      <p:sp>
        <p:nvSpPr>
          <p:cNvPr id="632" name="Google Shape;632;p59"/>
          <p:cNvSpPr/>
          <p:nvPr/>
        </p:nvSpPr>
        <p:spPr>
          <a:xfrm>
            <a:off x="6411536" y="1220190"/>
            <a:ext cx="1511578" cy="288419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33" name="Google Shape;633;p59"/>
          <p:cNvGrpSpPr/>
          <p:nvPr/>
        </p:nvGrpSpPr>
        <p:grpSpPr>
          <a:xfrm>
            <a:off x="6411536" y="963953"/>
            <a:ext cx="1666156" cy="3382008"/>
            <a:chOff x="5186401" y="494525"/>
            <a:chExt cx="1834973" cy="3724678"/>
          </a:xfrm>
        </p:grpSpPr>
        <p:sp>
          <p:nvSpPr>
            <p:cNvPr id="634" name="Google Shape;634;p59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59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636" name="Google Shape;636;p59"/>
          <p:cNvPicPr preferRelativeResize="0"/>
          <p:nvPr/>
        </p:nvPicPr>
        <p:blipFill rotWithShape="1">
          <a:blip r:embed="rId1"/>
          <a:srcRect l="7030" r="63489"/>
          <a:stretch>
            <a:fillRect/>
          </a:stretch>
        </p:blipFill>
        <p:spPr>
          <a:xfrm>
            <a:off x="6488864" y="1129707"/>
            <a:ext cx="1511501" cy="28840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59"/>
          <p:cNvSpPr txBox="1">
            <a:spLocks noGrp="1"/>
          </p:cNvSpPr>
          <p:nvPr>
            <p:ph type="title"/>
          </p:nvPr>
        </p:nvSpPr>
        <p:spPr>
          <a:xfrm>
            <a:off x="138113" y="149998"/>
            <a:ext cx="2514594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03 </a:t>
            </a:r>
            <a:r>
              <a:rPr lang="zh-CN" altLang="en-US" dirty="0"/>
              <a:t>软件测试</a:t>
            </a:r>
            <a:endParaRPr dirty="0"/>
          </a:p>
        </p:txBody>
      </p:sp>
      <p:sp>
        <p:nvSpPr>
          <p:cNvPr id="631" name="Google Shape;631;p59"/>
          <p:cNvSpPr txBox="1">
            <a:spLocks noGrp="1"/>
          </p:cNvSpPr>
          <p:nvPr>
            <p:ph type="body" idx="1"/>
          </p:nvPr>
        </p:nvSpPr>
        <p:spPr>
          <a:xfrm>
            <a:off x="191218" y="880685"/>
            <a:ext cx="5634572" cy="3850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lnSpc>
                <a:spcPct val="150000"/>
              </a:lnSpc>
              <a:buNone/>
            </a:pPr>
            <a:r>
              <a:rPr lang="en-US" altLang="zh-CN" sz="2000" b="1" dirty="0"/>
              <a:t>c. </a:t>
            </a:r>
            <a:r>
              <a:rPr lang="zh-CN" altLang="en-US" sz="2000" b="1" dirty="0"/>
              <a:t>性能测试</a:t>
            </a:r>
            <a:endParaRPr lang="zh-CN" altLang="en-US" sz="2000" b="1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并发测试：使用工具模拟高并发访问，测试系统的响应时间和稳定性。</a:t>
            </a:r>
            <a:endParaRPr lang="zh-CN" altLang="en-US" sz="1600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负载测试：在不同负载下测试系统的性能，找出系统的瓶颈。</a:t>
            </a:r>
            <a:endParaRPr lang="zh-CN" altLang="en-US" sz="1600" dirty="0"/>
          </a:p>
          <a:p>
            <a:pPr marL="139700" indent="0" algn="l">
              <a:lnSpc>
                <a:spcPct val="150000"/>
              </a:lnSpc>
              <a:buNone/>
            </a:pPr>
            <a:r>
              <a:rPr lang="en-US" altLang="zh-CN" sz="2000" b="1" dirty="0"/>
              <a:t>d. </a:t>
            </a:r>
            <a:r>
              <a:rPr lang="zh-CN" altLang="en-US" sz="2000" b="1" dirty="0"/>
              <a:t>安全测试</a:t>
            </a:r>
            <a:endParaRPr lang="zh-CN" altLang="en-US" sz="2000" b="1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用户数据测试：测试用户数据的加密存储和访问控制。</a:t>
            </a:r>
            <a:endParaRPr lang="zh-CN" altLang="en-US" sz="1600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接口安全测试：测试</a:t>
            </a:r>
            <a:r>
              <a:rPr lang="en-US" altLang="zh-CN" sz="1600" dirty="0"/>
              <a:t>API</a:t>
            </a:r>
            <a:r>
              <a:rPr lang="zh-CN" altLang="en-US" sz="1600" dirty="0"/>
              <a:t>接口的防护措施，防止</a:t>
            </a:r>
            <a:r>
              <a:rPr lang="en-US" altLang="zh-CN" sz="1600" dirty="0"/>
              <a:t>SQL</a:t>
            </a:r>
            <a:r>
              <a:rPr lang="zh-CN" altLang="en-US" sz="1600" dirty="0"/>
              <a:t>注入和</a:t>
            </a:r>
            <a:r>
              <a:rPr lang="en-US" altLang="zh-CN" sz="1600" dirty="0"/>
              <a:t>XSS</a:t>
            </a:r>
            <a:r>
              <a:rPr lang="zh-CN" altLang="en-US" sz="1600" dirty="0"/>
              <a:t>攻击等。</a:t>
            </a:r>
            <a:endParaRPr lang="zh-CN" altLang="en-US" sz="1600" dirty="0"/>
          </a:p>
          <a:p>
            <a:pPr algn="l">
              <a:lnSpc>
                <a:spcPct val="150000"/>
              </a:lnSpc>
            </a:pPr>
            <a:endParaRPr lang="zh-CN" altLang="en-US" dirty="0"/>
          </a:p>
        </p:txBody>
      </p:sp>
      <p:sp>
        <p:nvSpPr>
          <p:cNvPr id="632" name="Google Shape;632;p59"/>
          <p:cNvSpPr/>
          <p:nvPr/>
        </p:nvSpPr>
        <p:spPr>
          <a:xfrm>
            <a:off x="6436703" y="1220190"/>
            <a:ext cx="1511578" cy="288419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33" name="Google Shape;633;p59"/>
          <p:cNvGrpSpPr/>
          <p:nvPr/>
        </p:nvGrpSpPr>
        <p:grpSpPr>
          <a:xfrm>
            <a:off x="6436703" y="963953"/>
            <a:ext cx="1666156" cy="3382008"/>
            <a:chOff x="5186401" y="494525"/>
            <a:chExt cx="1834973" cy="3724678"/>
          </a:xfrm>
        </p:grpSpPr>
        <p:sp>
          <p:nvSpPr>
            <p:cNvPr id="634" name="Google Shape;634;p59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59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636" name="Google Shape;636;p59"/>
          <p:cNvPicPr preferRelativeResize="0"/>
          <p:nvPr/>
        </p:nvPicPr>
        <p:blipFill rotWithShape="1">
          <a:blip r:embed="rId1"/>
          <a:srcRect l="7030" r="63489"/>
          <a:stretch>
            <a:fillRect/>
          </a:stretch>
        </p:blipFill>
        <p:spPr>
          <a:xfrm>
            <a:off x="6514031" y="1129707"/>
            <a:ext cx="1511501" cy="28840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59"/>
          <p:cNvSpPr txBox="1">
            <a:spLocks noGrp="1"/>
          </p:cNvSpPr>
          <p:nvPr>
            <p:ph type="title"/>
          </p:nvPr>
        </p:nvSpPr>
        <p:spPr>
          <a:xfrm>
            <a:off x="138113" y="149998"/>
            <a:ext cx="2514594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03 </a:t>
            </a:r>
            <a:r>
              <a:rPr lang="zh-CN" altLang="en-US" dirty="0"/>
              <a:t>软件测试</a:t>
            </a:r>
            <a:endParaRPr dirty="0"/>
          </a:p>
        </p:txBody>
      </p:sp>
      <p:sp>
        <p:nvSpPr>
          <p:cNvPr id="631" name="Google Shape;631;p59"/>
          <p:cNvSpPr txBox="1">
            <a:spLocks noGrp="1"/>
          </p:cNvSpPr>
          <p:nvPr>
            <p:ph type="body" idx="1"/>
          </p:nvPr>
        </p:nvSpPr>
        <p:spPr>
          <a:xfrm>
            <a:off x="191218" y="880685"/>
            <a:ext cx="5398815" cy="3850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lnSpc>
                <a:spcPct val="150000"/>
              </a:lnSpc>
              <a:buNone/>
            </a:pPr>
            <a:r>
              <a:rPr lang="en-US" altLang="zh-CN" sz="2000" b="1" dirty="0"/>
              <a:t>e. </a:t>
            </a:r>
            <a:r>
              <a:rPr lang="zh-CN" altLang="en-US" sz="2000" b="1" dirty="0"/>
              <a:t>兼容性测试</a:t>
            </a:r>
            <a:endParaRPr lang="zh-CN" altLang="en-US" sz="2000" b="1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浏览器兼容性：测试系统在不同浏览器上的表现。</a:t>
            </a:r>
            <a:endParaRPr lang="zh-CN" altLang="en-US" sz="1600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设备兼容性：测试移动应用在不同设备和操作系统上的表现。</a:t>
            </a:r>
            <a:endParaRPr lang="zh-CN" altLang="en-US" sz="1600" dirty="0"/>
          </a:p>
          <a:p>
            <a:pPr marL="139700" indent="0" algn="l">
              <a:lnSpc>
                <a:spcPct val="150000"/>
              </a:lnSpc>
              <a:buNone/>
            </a:pPr>
            <a:r>
              <a:rPr lang="en-US" altLang="zh-CN" sz="2000" b="1" dirty="0"/>
              <a:t>f. </a:t>
            </a:r>
            <a:r>
              <a:rPr lang="zh-CN" altLang="en-US" sz="2000" b="1" dirty="0"/>
              <a:t>回归测试</a:t>
            </a:r>
            <a:endParaRPr lang="zh-CN" altLang="en-US" sz="2000" b="1" dirty="0"/>
          </a:p>
          <a:p>
            <a:pPr algn="l">
              <a:lnSpc>
                <a:spcPct val="150000"/>
              </a:lnSpc>
            </a:pPr>
            <a:r>
              <a:rPr lang="zh-CN" altLang="en-US" sz="1600" dirty="0"/>
              <a:t>在修复</a:t>
            </a:r>
            <a:r>
              <a:rPr lang="en-US" altLang="zh-CN" sz="1600" dirty="0"/>
              <a:t>bug</a:t>
            </a:r>
            <a:r>
              <a:rPr lang="zh-CN" altLang="en-US" sz="1600" dirty="0"/>
              <a:t>或添加新功能后，进行回归测试，确保系统稳定性</a:t>
            </a:r>
            <a:r>
              <a:rPr lang="zh-CN" altLang="en-US" b="1" dirty="0"/>
              <a:t>。</a:t>
            </a:r>
            <a:endParaRPr lang="zh-CN" altLang="en-US" dirty="0"/>
          </a:p>
        </p:txBody>
      </p:sp>
      <p:sp>
        <p:nvSpPr>
          <p:cNvPr id="632" name="Google Shape;632;p59"/>
          <p:cNvSpPr/>
          <p:nvPr/>
        </p:nvSpPr>
        <p:spPr>
          <a:xfrm>
            <a:off x="6243756" y="1172270"/>
            <a:ext cx="1511578" cy="288419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33" name="Google Shape;633;p59"/>
          <p:cNvGrpSpPr/>
          <p:nvPr/>
        </p:nvGrpSpPr>
        <p:grpSpPr>
          <a:xfrm>
            <a:off x="6243756" y="916033"/>
            <a:ext cx="1666156" cy="3382008"/>
            <a:chOff x="5186401" y="494525"/>
            <a:chExt cx="1834973" cy="3724678"/>
          </a:xfrm>
        </p:grpSpPr>
        <p:sp>
          <p:nvSpPr>
            <p:cNvPr id="634" name="Google Shape;634;p59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59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636" name="Google Shape;636;p59"/>
          <p:cNvPicPr preferRelativeResize="0"/>
          <p:nvPr/>
        </p:nvPicPr>
        <p:blipFill rotWithShape="1">
          <a:blip r:embed="rId1"/>
          <a:srcRect l="7030" r="63489"/>
          <a:stretch>
            <a:fillRect/>
          </a:stretch>
        </p:blipFill>
        <p:spPr>
          <a:xfrm>
            <a:off x="6321084" y="1081787"/>
            <a:ext cx="1511501" cy="28840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>
            <a:spLocks noGrp="1"/>
          </p:cNvSpPr>
          <p:nvPr>
            <p:ph type="title"/>
          </p:nvPr>
        </p:nvSpPr>
        <p:spPr>
          <a:xfrm>
            <a:off x="399245" y="247372"/>
            <a:ext cx="77139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4400" dirty="0"/>
              <a:t>系统概要</a:t>
            </a:r>
            <a:endParaRPr sz="440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14275" y="1531144"/>
            <a:ext cx="3857625" cy="2081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项目名称：</a:t>
            </a:r>
            <a:r>
              <a:rPr kumimoji="0" lang="zh-CN" altLang="zh-CN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北京市旅游路线推荐系统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项目核心功能：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提供多条个性化旅游路线推荐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支持用户偏好选择（文化、历史、美食、购物等）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可视化展示路线及景点信息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399245" y="1169385"/>
            <a:ext cx="4306205" cy="42883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zh-CN" dirty="0">
              <a:solidFill>
                <a:schemeClr val="lt1"/>
              </a:solidFill>
              <a:latin typeface="Cabin"/>
              <a:sym typeface="Cabin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zh-CN" altLang="zh-CN" sz="1800" dirty="0">
                <a:solidFill>
                  <a:schemeClr val="lt1"/>
                </a:solidFill>
                <a:latin typeface="Cabin"/>
                <a:sym typeface="Cabin"/>
              </a:rPr>
              <a:t>项目名称</a:t>
            </a:r>
            <a:r>
              <a:rPr lang="zh-CN" altLang="zh-CN" dirty="0">
                <a:solidFill>
                  <a:schemeClr val="lt1"/>
                </a:solidFill>
                <a:latin typeface="Cabin"/>
                <a:sym typeface="Cabin"/>
              </a:rPr>
              <a:t>：北京市旅游路线推荐系统</a:t>
            </a:r>
            <a:endParaRPr lang="zh-CN" altLang="zh-CN" dirty="0">
              <a:solidFill>
                <a:schemeClr val="lt1"/>
              </a:solidFill>
              <a:latin typeface="Cabin"/>
              <a:sym typeface="Cabin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zh-CN" altLang="zh-CN" sz="1800" dirty="0">
                <a:solidFill>
                  <a:schemeClr val="lt1"/>
                </a:solidFill>
                <a:latin typeface="Cabin"/>
                <a:sym typeface="Cabin"/>
              </a:rPr>
              <a:t>项目核心功能</a:t>
            </a:r>
            <a:r>
              <a:rPr lang="zh-CN" altLang="zh-CN" dirty="0">
                <a:solidFill>
                  <a:schemeClr val="lt1"/>
                </a:solidFill>
                <a:latin typeface="Cabin"/>
                <a:sym typeface="Cabin"/>
              </a:rPr>
              <a:t>：</a:t>
            </a:r>
            <a:endParaRPr lang="zh-CN" altLang="zh-CN" dirty="0">
              <a:solidFill>
                <a:schemeClr val="lt1"/>
              </a:solidFill>
              <a:latin typeface="Cabin"/>
              <a:sym typeface="Cabin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zh-CN" altLang="zh-CN" dirty="0">
                <a:solidFill>
                  <a:schemeClr val="lt1"/>
                </a:solidFill>
                <a:latin typeface="Cabin"/>
                <a:sym typeface="Cabin"/>
              </a:rPr>
              <a:t>提供多旅游路线推荐</a:t>
            </a:r>
            <a:endParaRPr lang="zh-CN" altLang="zh-CN" dirty="0">
              <a:solidFill>
                <a:schemeClr val="lt1"/>
              </a:solidFill>
              <a:latin typeface="Cabin"/>
              <a:sym typeface="Cabin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zh-CN" altLang="zh-CN" dirty="0">
                <a:solidFill>
                  <a:schemeClr val="lt1"/>
                </a:solidFill>
                <a:latin typeface="Cabin"/>
                <a:sym typeface="Cabin"/>
              </a:rPr>
              <a:t>可视化展示路线及景点信息</a:t>
            </a:r>
            <a:endParaRPr lang="en-US" altLang="zh-CN" dirty="0">
              <a:solidFill>
                <a:schemeClr val="lt1"/>
              </a:solidFill>
              <a:latin typeface="Cabin"/>
              <a:sym typeface="Cabin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zh-CN" altLang="en-US" sz="1800" dirty="0">
                <a:solidFill>
                  <a:schemeClr val="lt1"/>
                </a:solidFill>
                <a:latin typeface="Cabin"/>
              </a:rPr>
              <a:t>使用技术</a:t>
            </a:r>
            <a:r>
              <a:rPr lang="zh-CN" altLang="en-US" dirty="0">
                <a:solidFill>
                  <a:schemeClr val="lt1"/>
                </a:solidFill>
                <a:latin typeface="Cabin"/>
              </a:rPr>
              <a:t>：</a:t>
            </a:r>
            <a:endParaRPr lang="en-US" altLang="zh-CN" dirty="0">
              <a:solidFill>
                <a:schemeClr val="lt1"/>
              </a:solidFill>
              <a:latin typeface="Cabin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zh-CN" altLang="en-US" dirty="0">
                <a:solidFill>
                  <a:schemeClr val="lt1"/>
                </a:solidFill>
                <a:latin typeface="Cabin"/>
              </a:rPr>
              <a:t>前端：</a:t>
            </a:r>
            <a:r>
              <a:rPr lang="en-US" altLang="zh-CN" dirty="0">
                <a:solidFill>
                  <a:schemeClr val="lt1"/>
                </a:solidFill>
                <a:latin typeface="Cabin"/>
              </a:rPr>
              <a:t>HTML</a:t>
            </a:r>
            <a:r>
              <a:rPr lang="zh-CN" altLang="en-US" dirty="0">
                <a:solidFill>
                  <a:schemeClr val="lt1"/>
                </a:solidFill>
                <a:latin typeface="Cabin"/>
              </a:rPr>
              <a:t>、</a:t>
            </a:r>
            <a:r>
              <a:rPr lang="en-US" altLang="zh-CN" dirty="0">
                <a:solidFill>
                  <a:schemeClr val="lt1"/>
                </a:solidFill>
                <a:latin typeface="Cabin"/>
              </a:rPr>
              <a:t>CSS</a:t>
            </a:r>
            <a:r>
              <a:rPr lang="zh-CN" altLang="en-US" dirty="0">
                <a:solidFill>
                  <a:schemeClr val="lt1"/>
                </a:solidFill>
                <a:latin typeface="Cabin"/>
              </a:rPr>
              <a:t>、</a:t>
            </a:r>
            <a:r>
              <a:rPr lang="en-US" altLang="zh-CN" dirty="0">
                <a:solidFill>
                  <a:schemeClr val="lt1"/>
                </a:solidFill>
                <a:latin typeface="Cabin"/>
              </a:rPr>
              <a:t>JavaScript</a:t>
            </a:r>
            <a:endParaRPr lang="en-US" altLang="zh-CN" dirty="0">
              <a:solidFill>
                <a:schemeClr val="lt1"/>
              </a:solidFill>
              <a:latin typeface="Cabin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zh-CN" altLang="en-US" dirty="0">
                <a:solidFill>
                  <a:schemeClr val="lt1"/>
                </a:solidFill>
                <a:latin typeface="Cabin"/>
              </a:rPr>
              <a:t>后端：</a:t>
            </a:r>
            <a:r>
              <a:rPr lang="en-US" altLang="zh-CN" dirty="0">
                <a:solidFill>
                  <a:schemeClr val="lt1"/>
                </a:solidFill>
                <a:latin typeface="Cabin"/>
              </a:rPr>
              <a:t>Django</a:t>
            </a:r>
            <a:r>
              <a:rPr lang="zh-CN" altLang="en-US" dirty="0">
                <a:solidFill>
                  <a:schemeClr val="lt1"/>
                </a:solidFill>
                <a:latin typeface="Cabin"/>
              </a:rPr>
              <a:t>框架（</a:t>
            </a:r>
            <a:r>
              <a:rPr lang="en-US" altLang="zh-CN" dirty="0">
                <a:solidFill>
                  <a:schemeClr val="lt1"/>
                </a:solidFill>
                <a:latin typeface="Cabin"/>
              </a:rPr>
              <a:t>Python</a:t>
            </a:r>
            <a:r>
              <a:rPr lang="zh-CN" altLang="en-US" dirty="0">
                <a:solidFill>
                  <a:schemeClr val="lt1"/>
                </a:solidFill>
                <a:latin typeface="Cabin"/>
              </a:rPr>
              <a:t>）</a:t>
            </a:r>
            <a:endParaRPr lang="zh-CN" altLang="en-US" dirty="0">
              <a:solidFill>
                <a:schemeClr val="lt1"/>
              </a:solidFill>
              <a:latin typeface="Cabin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zh-CN" altLang="en-US" dirty="0">
                <a:solidFill>
                  <a:schemeClr val="lt1"/>
                </a:solidFill>
                <a:latin typeface="Cabin"/>
              </a:rPr>
              <a:t>数据分析：基于用户需求和景点数据（推荐算法）</a:t>
            </a:r>
            <a:endParaRPr lang="zh-CN" altLang="en-US" dirty="0">
              <a:solidFill>
                <a:schemeClr val="lt1"/>
              </a:solidFill>
              <a:latin typeface="Cabin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zh-CN" dirty="0">
              <a:solidFill>
                <a:schemeClr val="lt1"/>
              </a:solidFill>
              <a:latin typeface="Cabin"/>
              <a:sym typeface="Cabin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zh-CN" altLang="zh-CN" dirty="0">
              <a:solidFill>
                <a:schemeClr val="lt1"/>
              </a:solidFill>
              <a:latin typeface="Cabin"/>
              <a:sym typeface="Cabin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Google Shape;228;p39"/>
          <p:cNvSpPr txBox="1"/>
          <p:nvPr/>
        </p:nvSpPr>
        <p:spPr>
          <a:xfrm>
            <a:off x="4572000" y="1778200"/>
            <a:ext cx="3856800" cy="22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●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○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Char char="■"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algn="just"/>
            <a:r>
              <a:rPr lang="en-US" altLang="zh-CN" b="1" kern="0" dirty="0" err="1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beijing_tourist_recommend</a:t>
            </a:r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-master/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│── </a:t>
            </a:r>
            <a:r>
              <a:rPr lang="en-US" altLang="zh-CN" b="1" kern="0" dirty="0" err="1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mydjango</a:t>
            </a:r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/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│   │── settings.py          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│   │── urls.py             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│   │── view.py              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│   └── </a:t>
            </a:r>
            <a:r>
              <a:rPr lang="en-US" altLang="zh-CN" b="1" kern="0" dirty="0" err="1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sam</a:t>
            </a:r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/                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│── templates/              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│── static/                  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│── manage.py               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└── db.sqlite3             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6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Our team</a:t>
            </a:r>
            <a:endParaRPr dirty="0"/>
          </a:p>
        </p:txBody>
      </p:sp>
      <p:sp>
        <p:nvSpPr>
          <p:cNvPr id="748" name="Google Shape;748;p66"/>
          <p:cNvSpPr txBox="1">
            <a:spLocks noGrp="1"/>
          </p:cNvSpPr>
          <p:nvPr>
            <p:ph type="subTitle" idx="1"/>
          </p:nvPr>
        </p:nvSpPr>
        <p:spPr>
          <a:xfrm>
            <a:off x="1103153" y="3777620"/>
            <a:ext cx="261573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zh-CN" altLang="en-US" sz="1800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组长，项目管理，汇报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49" name="Google Shape;749;p66"/>
          <p:cNvSpPr txBox="1">
            <a:spLocks noGrp="1"/>
          </p:cNvSpPr>
          <p:nvPr>
            <p:ph type="subTitle" idx="2"/>
          </p:nvPr>
        </p:nvSpPr>
        <p:spPr>
          <a:xfrm>
            <a:off x="1223889" y="3225419"/>
            <a:ext cx="22680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秦莹莹</a:t>
            </a:r>
            <a:endParaRPr dirty="0"/>
          </a:p>
        </p:txBody>
      </p:sp>
      <p:sp>
        <p:nvSpPr>
          <p:cNvPr id="750" name="Google Shape;750;p66"/>
          <p:cNvSpPr txBox="1">
            <a:spLocks noGrp="1"/>
          </p:cNvSpPr>
          <p:nvPr>
            <p:ph type="subTitle" idx="3"/>
          </p:nvPr>
        </p:nvSpPr>
        <p:spPr>
          <a:xfrm>
            <a:off x="3483036" y="3789632"/>
            <a:ext cx="2268000" cy="6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800" dirty="0">
                <a:ea typeface="宋体" panose="02010600030101010101" pitchFamily="2" charset="-122"/>
                <a:cs typeface="Times New Roman" panose="02020603050405020304" pitchFamily="18" charset="0"/>
              </a:rPr>
              <a:t>软件设计</a:t>
            </a:r>
            <a:r>
              <a:rPr lang="en-US" altLang="zh-CN" sz="1800" dirty="0"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endParaRPr dirty="0"/>
          </a:p>
        </p:txBody>
      </p:sp>
      <p:sp>
        <p:nvSpPr>
          <p:cNvPr id="754" name="Google Shape;754;p66"/>
          <p:cNvSpPr/>
          <p:nvPr/>
        </p:nvSpPr>
        <p:spPr>
          <a:xfrm>
            <a:off x="1717756" y="1519141"/>
            <a:ext cx="1368343" cy="1368343"/>
          </a:xfrm>
          <a:prstGeom prst="ellipse">
            <a:avLst/>
          </a:prstGeom>
          <a:solidFill>
            <a:srgbClr val="8588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55" name="Google Shape;755;p66"/>
          <p:cNvSpPr/>
          <p:nvPr/>
        </p:nvSpPr>
        <p:spPr>
          <a:xfrm>
            <a:off x="3893458" y="1519141"/>
            <a:ext cx="1368343" cy="1368343"/>
          </a:xfrm>
          <a:prstGeom prst="ellipse">
            <a:avLst/>
          </a:prstGeom>
          <a:solidFill>
            <a:srgbClr val="8588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57" name="Google Shape;757;p66"/>
          <p:cNvGrpSpPr/>
          <p:nvPr/>
        </p:nvGrpSpPr>
        <p:grpSpPr>
          <a:xfrm>
            <a:off x="2091987" y="1904385"/>
            <a:ext cx="560856" cy="560856"/>
            <a:chOff x="-55988800" y="3982600"/>
            <a:chExt cx="319025" cy="319025"/>
          </a:xfrm>
        </p:grpSpPr>
        <p:sp>
          <p:nvSpPr>
            <p:cNvPr id="758" name="Google Shape;758;p66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" name="Google Shape;759;p66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0" name="Google Shape;760;p66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1" name="Google Shape;761;p66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" name="Google Shape;762;p66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" name="Google Shape;757;p66"/>
          <p:cNvGrpSpPr/>
          <p:nvPr/>
        </p:nvGrpSpPr>
        <p:grpSpPr>
          <a:xfrm>
            <a:off x="4297201" y="1948229"/>
            <a:ext cx="560856" cy="560856"/>
            <a:chOff x="-55988800" y="3982600"/>
            <a:chExt cx="319025" cy="319025"/>
          </a:xfrm>
        </p:grpSpPr>
        <p:sp>
          <p:nvSpPr>
            <p:cNvPr id="3" name="Google Shape;758;p66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" name="Google Shape;759;p66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760;p66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761;p66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762;p66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" name="Google Shape;748;p66"/>
          <p:cNvSpPr txBox="1"/>
          <p:nvPr/>
        </p:nvSpPr>
        <p:spPr>
          <a:xfrm>
            <a:off x="5609241" y="3789632"/>
            <a:ext cx="2381369" cy="6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bin"/>
              <a:buNone/>
              <a:defRPr sz="1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algn="just"/>
            <a:r>
              <a:rPr lang="zh-CN" altLang="en-US" sz="18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需求分析、软件测试</a:t>
            </a:r>
            <a:endParaRPr lang="zh-CN" altLang="zh-CN" sz="1800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Google Shape;749;p66"/>
          <p:cNvSpPr txBox="1"/>
          <p:nvPr/>
        </p:nvSpPr>
        <p:spPr>
          <a:xfrm>
            <a:off x="5575293" y="3237431"/>
            <a:ext cx="2268000" cy="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000" b="0" i="0" u="none" strike="noStrike" cap="none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zh-CN" altLang="en-US" dirty="0"/>
              <a:t>姚依妍</a:t>
            </a:r>
            <a:endParaRPr lang="zh-CN" altLang="en-US" dirty="0"/>
          </a:p>
        </p:txBody>
      </p:sp>
      <p:sp>
        <p:nvSpPr>
          <p:cNvPr id="10" name="Google Shape;754;p66"/>
          <p:cNvSpPr/>
          <p:nvPr/>
        </p:nvSpPr>
        <p:spPr>
          <a:xfrm>
            <a:off x="6069160" y="1519141"/>
            <a:ext cx="1368343" cy="1368343"/>
          </a:xfrm>
          <a:prstGeom prst="ellipse">
            <a:avLst/>
          </a:prstGeom>
          <a:solidFill>
            <a:srgbClr val="8588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" name="Google Shape;757;p66"/>
          <p:cNvGrpSpPr/>
          <p:nvPr/>
        </p:nvGrpSpPr>
        <p:grpSpPr>
          <a:xfrm>
            <a:off x="6443391" y="1904385"/>
            <a:ext cx="560856" cy="560856"/>
            <a:chOff x="-55988800" y="3982600"/>
            <a:chExt cx="319025" cy="319025"/>
          </a:xfrm>
        </p:grpSpPr>
        <p:sp>
          <p:nvSpPr>
            <p:cNvPr id="12" name="Google Shape;758;p66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759;p66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" name="Google Shape;760;p66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" name="Google Shape;761;p66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" name="Google Shape;762;p66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9" name="Google Shape;749;p66"/>
          <p:cNvSpPr txBox="1"/>
          <p:nvPr/>
        </p:nvSpPr>
        <p:spPr>
          <a:xfrm>
            <a:off x="3419311" y="3231425"/>
            <a:ext cx="2268000" cy="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000" b="0" i="0" u="none" strike="noStrike" cap="none">
                <a:solidFill>
                  <a:schemeClr val="lt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l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zh-CN" altLang="en-US" dirty="0"/>
              <a:t>黄晶晶</a:t>
            </a:r>
            <a:endParaRPr lang="zh-CN" alt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4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1"/>
          <a:srcRect t="7798" b="7806"/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420" name="Google Shape;420;p49"/>
          <p:cNvSpPr txBox="1">
            <a:spLocks noGrp="1"/>
          </p:cNvSpPr>
          <p:nvPr>
            <p:ph type="title"/>
          </p:nvPr>
        </p:nvSpPr>
        <p:spPr>
          <a:xfrm>
            <a:off x="715100" y="3968300"/>
            <a:ext cx="77136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谢</a:t>
            </a:r>
            <a:r>
              <a:rPr lang="en-US" altLang="zh-CN" dirty="0"/>
              <a:t>	</a:t>
            </a:r>
            <a:r>
              <a:rPr lang="zh-CN" altLang="en-US" dirty="0"/>
              <a:t>谢</a:t>
            </a:r>
            <a:r>
              <a:rPr lang="en-US" altLang="zh-CN" dirty="0"/>
              <a:t>	</a:t>
            </a:r>
            <a:r>
              <a:rPr lang="zh-CN" altLang="en-US" dirty="0"/>
              <a:t>聆</a:t>
            </a:r>
            <a:r>
              <a:rPr lang="en-US" altLang="zh-CN" dirty="0"/>
              <a:t>	</a:t>
            </a:r>
            <a:r>
              <a:rPr lang="zh-CN" altLang="en-US" dirty="0"/>
              <a:t>听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>
            <a:spLocks noGrp="1"/>
          </p:cNvSpPr>
          <p:nvPr>
            <p:ph type="title" idx="7"/>
          </p:nvPr>
        </p:nvSpPr>
        <p:spPr>
          <a:xfrm>
            <a:off x="715099" y="3185525"/>
            <a:ext cx="984853" cy="15123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 </a:t>
            </a:r>
            <a:endParaRPr dirty="0"/>
          </a:p>
        </p:txBody>
      </p:sp>
      <p:pic>
        <p:nvPicPr>
          <p:cNvPr id="200" name="Google Shape;200;p35"/>
          <p:cNvPicPr preferRelativeResize="0">
            <a:picLocks noGrp="1"/>
          </p:cNvPicPr>
          <p:nvPr>
            <p:ph type="pic" idx="20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5715000" y="125"/>
            <a:ext cx="3429000" cy="5143500"/>
          </a:xfrm>
          <a:prstGeom prst="rect">
            <a:avLst/>
          </a:prstGeom>
        </p:spPr>
      </p:pic>
      <p:sp>
        <p:nvSpPr>
          <p:cNvPr id="34" name="Google Shape;212;p37"/>
          <p:cNvSpPr txBox="1">
            <a:spLocks noGrp="1"/>
          </p:cNvSpPr>
          <p:nvPr>
            <p:ph type="title"/>
          </p:nvPr>
        </p:nvSpPr>
        <p:spPr>
          <a:xfrm>
            <a:off x="1052328" y="2234617"/>
            <a:ext cx="3429000" cy="7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zh-CN" altLang="en-US" sz="4000" b="1" u="none" dirty="0">
                <a:latin typeface="黑体" panose="02010609060101010101" pitchFamily="49" charset="-122"/>
                <a:ea typeface="黑体" panose="02010609060101010101" pitchFamily="49" charset="-122"/>
              </a:rPr>
              <a:t>需求分析</a:t>
            </a:r>
            <a:endParaRPr sz="4000" b="1" u="none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5" name="Google Shape;213;p37"/>
          <p:cNvSpPr txBox="1">
            <a:spLocks noGrp="1"/>
          </p:cNvSpPr>
          <p:nvPr>
            <p:ph type="title" idx="2"/>
          </p:nvPr>
        </p:nvSpPr>
        <p:spPr>
          <a:xfrm>
            <a:off x="2460072" y="1435417"/>
            <a:ext cx="34290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u="sng" dirty="0"/>
              <a:t>01</a:t>
            </a:r>
            <a:endParaRPr u="sng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4"/>
          <p:cNvSpPr txBox="1">
            <a:spLocks noGrp="1"/>
          </p:cNvSpPr>
          <p:nvPr>
            <p:ph type="title"/>
          </p:nvPr>
        </p:nvSpPr>
        <p:spPr>
          <a:xfrm>
            <a:off x="715050" y="316059"/>
            <a:ext cx="3236165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a. </a:t>
            </a:r>
            <a:r>
              <a:rPr lang="zh-CN" altLang="en-US" dirty="0"/>
              <a:t>项目背景</a:t>
            </a:r>
            <a:endParaRPr dirty="0"/>
          </a:p>
        </p:txBody>
      </p:sp>
      <p:graphicFrame>
        <p:nvGraphicFramePr>
          <p:cNvPr id="175" name="Google Shape;175;p34"/>
          <p:cNvGraphicFramePr/>
          <p:nvPr/>
        </p:nvGraphicFramePr>
        <p:xfrm>
          <a:off x="715050" y="1220999"/>
          <a:ext cx="3353611" cy="3606444"/>
        </p:xfrm>
        <a:graphic>
          <a:graphicData uri="http://schemas.openxmlformats.org/drawingml/2006/table">
            <a:tbl>
              <a:tblPr>
                <a:noFill/>
                <a:tableStyleId>{B544FE80-6C9C-450B-9784-8462905051BB}</a:tableStyleId>
              </a:tblPr>
              <a:tblGrid>
                <a:gridCol w="3353611"/>
              </a:tblGrid>
              <a:tr h="901611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历史文化悠久</a:t>
                      </a:r>
                      <a:r>
                        <a:rPr lang="zh-CN" altLang="en-US" sz="1000" dirty="0"/>
                        <a:t>：北京作为中国的首都，有</a:t>
                      </a:r>
                      <a:r>
                        <a:rPr lang="en-US" altLang="zh-CN" sz="1000" dirty="0"/>
                        <a:t>3000</a:t>
                      </a:r>
                      <a:r>
                        <a:rPr lang="zh-CN" altLang="en-US" sz="1000" dirty="0"/>
                        <a:t>多年的建城历史和</a:t>
                      </a:r>
                      <a:r>
                        <a:rPr lang="en-US" altLang="zh-CN" sz="1000" dirty="0"/>
                        <a:t>800</a:t>
                      </a:r>
                      <a:r>
                        <a:rPr lang="zh-CN" altLang="en-US" sz="1000" dirty="0"/>
                        <a:t>多年的建都历史，是中华文明的重要发源地之一。著名景点：故宫、天坛、颐和园、长城等世界文化遗产。</a:t>
                      </a:r>
                      <a:endParaRPr lang="zh-CN" altLang="en-US" sz="100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90161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dirty="0"/>
                        <a:t>旅游资源丰富</a:t>
                      </a:r>
                      <a:r>
                        <a:rPr lang="zh-CN" altLang="en-US" sz="1000" dirty="0"/>
                        <a:t>：北京市旅游资源类型多样，包含历史名胜、文化古迹、现代建筑、美食购物等多个方面，吸引了大量国内外游客。</a:t>
                      </a:r>
                      <a:endParaRPr sz="1000" dirty="0">
                        <a:solidFill>
                          <a:schemeClr val="dk1"/>
                        </a:solidFill>
                        <a:latin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90161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 b="1" dirty="0"/>
                        <a:t>游客数量庞大</a:t>
                      </a:r>
                      <a:r>
                        <a:rPr lang="zh-CN" altLang="en-US" sz="1000" dirty="0"/>
                        <a:t>：近年来，北京旅游人数持续增长，每年接待游客达上亿人次，是全球著名的旅游目的地之一。</a:t>
                      </a:r>
                      <a:endParaRPr sz="1000" dirty="0">
                        <a:solidFill>
                          <a:schemeClr val="dk1"/>
                        </a:solidFill>
                        <a:latin typeface="Cabin"/>
                        <a:sym typeface="Cabin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901611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信息繁杂，决策困难</a:t>
                      </a:r>
                      <a:r>
                        <a:rPr lang="zh-CN" altLang="en-US" sz="1000" dirty="0"/>
                        <a:t>：景点众多，游客难以筛选出符合个人兴趣的路线。</a:t>
                      </a:r>
                      <a:endParaRPr lang="zh-CN" altLang="en-US" sz="100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178" name="Google Shape;178;p34"/>
          <p:cNvSpPr txBox="1"/>
          <p:nvPr/>
        </p:nvSpPr>
        <p:spPr>
          <a:xfrm>
            <a:off x="4335274" y="4146800"/>
            <a:ext cx="32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538444" y="134224"/>
            <a:ext cx="16778" cy="46932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Google Shape;175;p34"/>
          <p:cNvGraphicFramePr/>
          <p:nvPr/>
        </p:nvGraphicFramePr>
        <p:xfrm>
          <a:off x="5025005" y="1220999"/>
          <a:ext cx="3353611" cy="3606441"/>
        </p:xfrm>
        <a:graphic>
          <a:graphicData uri="http://schemas.openxmlformats.org/drawingml/2006/table">
            <a:tbl>
              <a:tblPr>
                <a:noFill/>
                <a:tableStyleId>{B544FE80-6C9C-450B-9784-8462905051BB}</a:tableStyleId>
              </a:tblPr>
              <a:tblGrid>
                <a:gridCol w="3353611"/>
              </a:tblGrid>
              <a:tr h="1202147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前端：</a:t>
                      </a:r>
                      <a:r>
                        <a:rPr lang="en-US" altLang="zh-CN" sz="1000" b="0" dirty="0"/>
                        <a:t>HTML</a:t>
                      </a:r>
                      <a:r>
                        <a:rPr lang="zh-CN" altLang="en-US" sz="1000" b="0" dirty="0"/>
                        <a:t>、</a:t>
                      </a:r>
                      <a:r>
                        <a:rPr lang="en-US" altLang="zh-CN" sz="1000" b="0" dirty="0"/>
                        <a:t>CSS</a:t>
                      </a:r>
                      <a:r>
                        <a:rPr lang="zh-CN" altLang="en-US" sz="1000" b="0" dirty="0"/>
                        <a:t>、</a:t>
                      </a:r>
                      <a:r>
                        <a:rPr lang="en-US" altLang="zh-CN" sz="1000" b="0" dirty="0"/>
                        <a:t>JavaScript</a:t>
                      </a:r>
                      <a:endParaRPr lang="en-US" altLang="zh-CN" sz="1000" b="0" dirty="0"/>
                    </a:p>
                    <a:p>
                      <a:endParaRPr lang="zh-CN" altLang="en-US" sz="100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20214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lang="zh-CN" altLang="en-US" sz="1000" b="1" dirty="0"/>
                        <a:t>后端</a:t>
                      </a:r>
                      <a:r>
                        <a:rPr lang="zh-CN" altLang="en-US" sz="1000" dirty="0"/>
                        <a:t>：</a:t>
                      </a:r>
                      <a:r>
                        <a:rPr lang="en-US" altLang="zh-CN" sz="1000" b="0" dirty="0"/>
                        <a:t>Django</a:t>
                      </a:r>
                      <a:r>
                        <a:rPr lang="zh-CN" altLang="en-US" sz="1000" b="0" dirty="0"/>
                        <a:t>框架（</a:t>
                      </a:r>
                      <a:r>
                        <a:rPr lang="en-US" altLang="zh-CN" sz="1000" b="0" dirty="0"/>
                        <a:t>Python</a:t>
                      </a:r>
                      <a:r>
                        <a:rPr lang="zh-CN" altLang="en-US" sz="1000" b="0" dirty="0"/>
                        <a:t>）</a:t>
                      </a:r>
                      <a:endParaRPr lang="zh-CN" altLang="en-US" sz="1000" b="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1202147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数据分析：</a:t>
                      </a:r>
                      <a:r>
                        <a:rPr lang="zh-CN" altLang="en-US" sz="1000" b="0" dirty="0"/>
                        <a:t>基于用户需求和景点数据（推荐算法）</a:t>
                      </a:r>
                      <a:endParaRPr lang="zh-CN" altLang="en-US" sz="1000" b="0" dirty="0"/>
                    </a:p>
                    <a:p>
                      <a:endParaRPr lang="zh-CN" altLang="en-US" sz="1000" b="1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" name="Google Shape;174;p34"/>
          <p:cNvSpPr txBox="1"/>
          <p:nvPr/>
        </p:nvSpPr>
        <p:spPr>
          <a:xfrm>
            <a:off x="5083727" y="316059"/>
            <a:ext cx="3236165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9pPr>
          </a:lstStyle>
          <a:p>
            <a:r>
              <a:rPr lang="en-US" altLang="zh-CN" dirty="0"/>
              <a:t>b. </a:t>
            </a:r>
            <a:r>
              <a:rPr lang="zh-CN" altLang="en-US" dirty="0"/>
              <a:t>技术需求</a:t>
            </a:r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4"/>
          <p:cNvSpPr txBox="1">
            <a:spLocks noGrp="1"/>
          </p:cNvSpPr>
          <p:nvPr>
            <p:ph type="title"/>
          </p:nvPr>
        </p:nvSpPr>
        <p:spPr>
          <a:xfrm>
            <a:off x="715050" y="316059"/>
            <a:ext cx="3236165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c.</a:t>
            </a:r>
            <a:r>
              <a:rPr lang="zh-CN" altLang="en-US" dirty="0"/>
              <a:t>功能需求</a:t>
            </a:r>
            <a:r>
              <a:rPr lang="en-US" altLang="zh-CN" dirty="0"/>
              <a:t> </a:t>
            </a:r>
            <a:endParaRPr dirty="0"/>
          </a:p>
        </p:txBody>
      </p:sp>
      <p:graphicFrame>
        <p:nvGraphicFramePr>
          <p:cNvPr id="175" name="Google Shape;175;p34"/>
          <p:cNvGraphicFramePr/>
          <p:nvPr/>
        </p:nvGraphicFramePr>
        <p:xfrm>
          <a:off x="711215" y="1134220"/>
          <a:ext cx="2970927" cy="3779998"/>
        </p:xfrm>
        <a:graphic>
          <a:graphicData uri="http://schemas.openxmlformats.org/drawingml/2006/table">
            <a:tbl>
              <a:tblPr>
                <a:noFill/>
                <a:tableStyleId>{B544FE80-6C9C-450B-9784-8462905051BB}</a:tableStyleId>
              </a:tblPr>
              <a:tblGrid>
                <a:gridCol w="2970927"/>
              </a:tblGrid>
              <a:tr h="608606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用户管理：</a:t>
                      </a:r>
                      <a:endParaRPr lang="zh-CN" altLang="en-US" sz="1000" b="1" dirty="0"/>
                    </a:p>
                    <a:p>
                      <a:r>
                        <a:rPr lang="zh-CN" altLang="en-US" sz="1000" b="0" dirty="0"/>
                        <a:t>用户注册和登录</a:t>
                      </a:r>
                      <a:endParaRPr lang="zh-CN" altLang="en-US" sz="1000" b="0" dirty="0"/>
                    </a:p>
                    <a:p>
                      <a:r>
                        <a:rPr lang="zh-CN" altLang="en-US" sz="1000" b="0" dirty="0"/>
                        <a:t>用户信息管理和安全设置</a:t>
                      </a:r>
                      <a:endParaRPr lang="zh-CN" altLang="en-US" sz="1000" b="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56496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景点信息：</a:t>
                      </a:r>
                      <a:endParaRPr lang="zh-CN" altLang="en-US" sz="1000" b="1" dirty="0"/>
                    </a:p>
                    <a:p>
                      <a:r>
                        <a:rPr lang="zh-CN" altLang="en-US" sz="1000" b="0" dirty="0"/>
                        <a:t>浏览各类景点信息</a:t>
                      </a:r>
                      <a:endParaRPr lang="zh-CN" altLang="en-US" sz="1000" b="0" dirty="0"/>
                    </a:p>
                    <a:p>
                      <a:r>
                        <a:rPr lang="zh-CN" altLang="en-US" sz="1000" b="0" dirty="0"/>
                        <a:t>分类查找景点</a:t>
                      </a:r>
                      <a:endParaRPr lang="zh-CN" altLang="en-US" sz="1000" b="0" dirty="0"/>
                    </a:p>
                    <a:p>
                      <a:r>
                        <a:rPr lang="zh-CN" altLang="en-US" sz="1000" b="0" dirty="0"/>
                        <a:t>详尽的景点介绍和相关照片</a:t>
                      </a:r>
                      <a:endParaRPr lang="zh-CN" altLang="en-US" sz="1000" b="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08606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门票预订：</a:t>
                      </a:r>
                      <a:endParaRPr lang="zh-CN" altLang="en-US" sz="1000" b="1" dirty="0"/>
                    </a:p>
                    <a:p>
                      <a:r>
                        <a:rPr lang="zh-CN" altLang="en-US" sz="1000" b="0" dirty="0"/>
                        <a:t>在线预订景点门票</a:t>
                      </a:r>
                      <a:endParaRPr lang="zh-CN" altLang="en-US" sz="1000" b="0" dirty="0"/>
                    </a:p>
                    <a:p>
                      <a:r>
                        <a:rPr lang="zh-CN" altLang="en-US" sz="1000" b="0" dirty="0"/>
                        <a:t>门票支付和确认</a:t>
                      </a:r>
                      <a:endParaRPr lang="zh-CN" altLang="en-US" sz="1000" b="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48842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酒店预订：</a:t>
                      </a:r>
                      <a:endParaRPr lang="zh-CN" altLang="en-US" sz="1000" b="1" dirty="0"/>
                    </a:p>
                    <a:p>
                      <a:r>
                        <a:rPr lang="zh-CN" altLang="en-US" sz="1000" b="0" dirty="0"/>
                        <a:t>搜索和筛选酒店信息</a:t>
                      </a:r>
                      <a:endParaRPr lang="zh-CN" altLang="en-US" sz="1000" b="0" dirty="0"/>
                    </a:p>
                    <a:p>
                      <a:r>
                        <a:rPr lang="zh-CN" altLang="en-US" sz="1000" b="0" dirty="0"/>
                        <a:t>酒店预订和支付</a:t>
                      </a:r>
                      <a:endParaRPr lang="zh-CN" altLang="en-US" sz="1000" b="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48842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旅游攻略：</a:t>
                      </a:r>
                      <a:endParaRPr lang="zh-CN" altLang="en-US" sz="1000" b="1" dirty="0"/>
                    </a:p>
                    <a:p>
                      <a:r>
                        <a:rPr lang="zh-CN" altLang="en-US" sz="1000" b="0" dirty="0"/>
                        <a:t>提供实用的旅游攻略</a:t>
                      </a:r>
                      <a:endParaRPr lang="zh-CN" altLang="en-US" sz="1000" b="0" dirty="0"/>
                    </a:p>
                    <a:p>
                      <a:r>
                        <a:rPr lang="zh-CN" altLang="en-US" sz="1000" b="0" dirty="0"/>
                        <a:t>旅行小贴士和当地文化介绍</a:t>
                      </a:r>
                      <a:endParaRPr lang="zh-CN" altLang="en-US" sz="1000" b="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08606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个人中心：</a:t>
                      </a:r>
                      <a:endParaRPr lang="zh-CN" altLang="en-US" sz="1000" b="1" dirty="0"/>
                    </a:p>
                    <a:p>
                      <a:r>
                        <a:rPr lang="zh-CN" altLang="en-US" sz="1000" b="0" dirty="0"/>
                        <a:t>收藏和查看旅行计划</a:t>
                      </a:r>
                      <a:endParaRPr lang="zh-CN" altLang="en-US" sz="1000" b="0" dirty="0"/>
                    </a:p>
                    <a:p>
                      <a:r>
                        <a:rPr lang="zh-CN" altLang="en-US" sz="1000" b="0" dirty="0"/>
                        <a:t>记录旅行日记</a:t>
                      </a:r>
                      <a:endParaRPr lang="zh-CN" altLang="en-US" sz="1000" b="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178" name="Google Shape;178;p34"/>
          <p:cNvSpPr txBox="1"/>
          <p:nvPr/>
        </p:nvSpPr>
        <p:spPr>
          <a:xfrm>
            <a:off x="4335274" y="4146800"/>
            <a:ext cx="3276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335274" y="132651"/>
            <a:ext cx="0" cy="4878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Google Shape;175;p34"/>
          <p:cNvGraphicFramePr/>
          <p:nvPr/>
        </p:nvGraphicFramePr>
        <p:xfrm>
          <a:off x="5025005" y="1134220"/>
          <a:ext cx="3240000" cy="3780000"/>
        </p:xfrm>
        <a:graphic>
          <a:graphicData uri="http://schemas.openxmlformats.org/drawingml/2006/table">
            <a:tbl>
              <a:tblPr>
                <a:noFill/>
                <a:tableStyleId>{B544FE80-6C9C-450B-9784-8462905051BB}</a:tableStyleId>
              </a:tblPr>
              <a:tblGrid>
                <a:gridCol w="3240000"/>
              </a:tblGrid>
              <a:tr h="945000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性能需求：</a:t>
                      </a:r>
                      <a:r>
                        <a:rPr lang="zh-CN" altLang="en-US" sz="1000" dirty="0"/>
                        <a:t>系统应能够处理高并发访问，确保用户体验流畅。</a:t>
                      </a:r>
                      <a:endParaRPr lang="zh-CN" altLang="en-US" sz="100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945000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安全性：</a:t>
                      </a:r>
                      <a:r>
                        <a:rPr lang="zh-CN" altLang="en-US" sz="1000" dirty="0"/>
                        <a:t>用户数据应加密存储，防止数据泄露。</a:t>
                      </a:r>
                      <a:endParaRPr lang="zh-CN" altLang="en-US" sz="1000" dirty="0"/>
                    </a:p>
                    <a:p>
                      <a:endParaRPr lang="zh-CN" altLang="en-US" sz="100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945000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可用性：</a:t>
                      </a:r>
                      <a:r>
                        <a:rPr lang="zh-CN" altLang="en-US" sz="1000" dirty="0"/>
                        <a:t>系统界面友好，操作简便，易于学习和使用。</a:t>
                      </a:r>
                      <a:endParaRPr lang="zh-CN" altLang="en-US" sz="1000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945000">
                <a:tc>
                  <a:txBody>
                    <a:bodyPr/>
                    <a:lstStyle/>
                    <a:p>
                      <a:r>
                        <a:rPr lang="zh-CN" altLang="en-US" sz="1000" b="1" dirty="0"/>
                        <a:t>可扩展性：</a:t>
                      </a:r>
                      <a:r>
                        <a:rPr lang="zh-CN" altLang="en-US" sz="1000" dirty="0"/>
                        <a:t>系统应能够随着业务发展进行功能扩展。</a:t>
                      </a:r>
                      <a:endParaRPr lang="zh-CN" altLang="en-US" sz="1000" dirty="0"/>
                    </a:p>
                    <a:p>
                      <a:endParaRPr lang="zh-CN" altLang="en-US" sz="1000" b="1" dirty="0"/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" name="Google Shape;174;p34"/>
          <p:cNvSpPr txBox="1"/>
          <p:nvPr/>
        </p:nvSpPr>
        <p:spPr>
          <a:xfrm>
            <a:off x="5142451" y="316059"/>
            <a:ext cx="3236165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bin Medium"/>
              <a:buNone/>
              <a:defRPr sz="3000" b="0" i="0" u="none" strike="noStrike" cap="none">
                <a:solidFill>
                  <a:schemeClr val="dk1"/>
                </a:solidFill>
                <a:latin typeface="Cabin Medium"/>
                <a:ea typeface="Cabin Medium"/>
                <a:cs typeface="Cabin Medium"/>
                <a:sym typeface="Cabin Medium"/>
              </a:defRPr>
            </a:lvl9pPr>
          </a:lstStyle>
          <a:p>
            <a:r>
              <a:rPr lang="en-US" altLang="zh-CN" dirty="0"/>
              <a:t>d. </a:t>
            </a:r>
            <a:r>
              <a:rPr lang="zh-CN" altLang="en-US" dirty="0"/>
              <a:t>非功能需求</a:t>
            </a:r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>
            <a:spLocks noGrp="1"/>
          </p:cNvSpPr>
          <p:nvPr>
            <p:ph type="title"/>
          </p:nvPr>
        </p:nvSpPr>
        <p:spPr>
          <a:xfrm>
            <a:off x="1143000" y="2228850"/>
            <a:ext cx="3429000" cy="7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软件设计</a:t>
            </a:r>
            <a:endParaRPr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3" name="Google Shape;213;p37"/>
          <p:cNvSpPr txBox="1">
            <a:spLocks noGrp="1"/>
          </p:cNvSpPr>
          <p:nvPr>
            <p:ph type="title" idx="2"/>
          </p:nvPr>
        </p:nvSpPr>
        <p:spPr>
          <a:xfrm>
            <a:off x="1143000" y="1429650"/>
            <a:ext cx="3429000" cy="79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dirty="0"/>
              <a:t>02</a:t>
            </a:r>
            <a:endParaRPr dirty="0"/>
          </a:p>
        </p:txBody>
      </p:sp>
      <p:pic>
        <p:nvPicPr>
          <p:cNvPr id="215" name="Google Shape;215;p37"/>
          <p:cNvPicPr preferRelativeResize="0">
            <a:picLocks noGrp="1"/>
          </p:cNvPicPr>
          <p:nvPr>
            <p:ph type="pic" idx="3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5715000" y="125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>
            <a:spLocks noGrp="1"/>
          </p:cNvSpPr>
          <p:nvPr>
            <p:ph type="title"/>
          </p:nvPr>
        </p:nvSpPr>
        <p:spPr>
          <a:xfrm>
            <a:off x="715050" y="326279"/>
            <a:ext cx="77139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a.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设计目标</a:t>
            </a:r>
            <a:endParaRPr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1" name="Google Shape;221;p38"/>
          <p:cNvSpPr txBox="1">
            <a:spLocks noGrp="1"/>
          </p:cNvSpPr>
          <p:nvPr>
            <p:ph type="body" idx="1"/>
          </p:nvPr>
        </p:nvSpPr>
        <p:spPr>
          <a:xfrm>
            <a:off x="715001" y="1175200"/>
            <a:ext cx="7494622" cy="20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zh-CN" altLang="en-US" sz="2000">
                <a:latin typeface="+mj-ea"/>
                <a:ea typeface="+mj-ea"/>
              </a:rPr>
              <a:t>系统功能设计：确保系统具备准确的旅游推荐、用户偏好匹配、路线规划等核心功能。</a:t>
            </a:r>
            <a:endParaRPr lang="en-US" altLang="zh-CN" sz="200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zh-CN" sz="200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zh-CN" altLang="en-US" sz="2000">
                <a:latin typeface="+mj-ea"/>
                <a:ea typeface="+mj-ea"/>
              </a:rPr>
              <a:t>高可用性与可维护性：系统架构应具有较高的可用性，能够满足高并发访问需求，并便于后期维护和升级。</a:t>
            </a:r>
            <a:endParaRPr lang="en-US" altLang="zh-CN" sz="200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zh-CN" sz="200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zh-CN" altLang="en-US" sz="2000">
                <a:latin typeface="+mj-ea"/>
                <a:ea typeface="+mj-ea"/>
              </a:rPr>
              <a:t>用户体验优化：通过精美的前端界面和便捷的操作流程，提升用户体验。</a:t>
            </a:r>
            <a:endParaRPr lang="en-US" altLang="zh-CN" sz="2000">
              <a:latin typeface="+mj-ea"/>
              <a:ea typeface="+mj-ea"/>
            </a:endParaRPr>
          </a:p>
          <a:p>
            <a:pPr marL="0" indent="0">
              <a:buNone/>
            </a:pPr>
            <a:endParaRPr lang="en-US" altLang="zh-CN" sz="200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zh-CN" altLang="en-US" sz="2000">
                <a:latin typeface="+mj-ea"/>
                <a:ea typeface="+mj-ea"/>
              </a:rPr>
              <a:t>性能设计：利用大数据技术提高系统的数据处理能力，确保系统能够处理大量的评论数据和用户请求</a:t>
            </a:r>
            <a:endParaRPr sz="200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>
            <a:spLocks noGrp="1"/>
          </p:cNvSpPr>
          <p:nvPr>
            <p:ph type="title"/>
          </p:nvPr>
        </p:nvSpPr>
        <p:spPr>
          <a:xfrm>
            <a:off x="3572981" y="258163"/>
            <a:ext cx="38568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b.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系统架构设计</a:t>
            </a:r>
            <a:endParaRPr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8" name="Google Shape;228;p39"/>
          <p:cNvSpPr txBox="1">
            <a:spLocks noGrp="1"/>
          </p:cNvSpPr>
          <p:nvPr>
            <p:ph type="body" idx="1"/>
          </p:nvPr>
        </p:nvSpPr>
        <p:spPr>
          <a:xfrm>
            <a:off x="3945835" y="1022826"/>
            <a:ext cx="4562061" cy="22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用户界面层：使用</a:t>
            </a:r>
            <a:r>
              <a:rPr lang="en-US" altLang="zh-CN" sz="1800">
                <a:latin typeface="宋体" panose="02010600030101010101" pitchFamily="2" charset="-122"/>
                <a:ea typeface="宋体" panose="02010600030101010101" pitchFamily="2" charset="-122"/>
              </a:rPr>
              <a:t>Django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框架构建前端页面，允许用户输入兴趣、查看推荐结果，并展示路线规划图。</a:t>
            </a:r>
            <a:endParaRPr lang="en-US" altLang="zh-CN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8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服务器层：</a:t>
            </a:r>
            <a:r>
              <a:rPr lang="en-US" altLang="zh-CN" sz="180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服务使用</a:t>
            </a:r>
            <a:r>
              <a:rPr lang="en-US" altLang="zh-CN" sz="1800">
                <a:latin typeface="宋体" panose="02010600030101010101" pitchFamily="2" charset="-122"/>
                <a:ea typeface="宋体" panose="02010600030101010101" pitchFamily="2" charset="-122"/>
              </a:rPr>
              <a:t>Django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来处理前端请求，负责调用推荐算法模块并展示结果。</a:t>
            </a:r>
            <a:endParaRPr lang="en-US" altLang="zh-CN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数据处理层：负责接收和清洗用户数据使，进行大数据处理和</a:t>
            </a:r>
            <a:r>
              <a:rPr lang="en-US" altLang="zh-CN" sz="1800">
                <a:latin typeface="宋体" panose="02010600030101010101" pitchFamily="2" charset="-122"/>
                <a:ea typeface="宋体" panose="02010600030101010101" pitchFamily="2" charset="-122"/>
              </a:rPr>
              <a:t>LDA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主题建模。</a:t>
            </a:r>
            <a:endParaRPr lang="en-US" altLang="zh-CN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数据存储层：使用</a:t>
            </a:r>
            <a:r>
              <a:rPr lang="en-US" altLang="zh-CN" sz="1800">
                <a:latin typeface="宋体" panose="02010600030101010101" pitchFamily="2" charset="-122"/>
                <a:ea typeface="宋体" panose="02010600030101010101" pitchFamily="2" charset="-122"/>
              </a:rPr>
              <a:t>Hadoop HDFS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存储大量的用户评论和景点数据，提供高效的读取和写入功能。</a:t>
            </a:r>
            <a:endParaRPr lang="en-US" altLang="zh-CN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推荐算法模块：基于</a:t>
            </a:r>
            <a:r>
              <a:rPr lang="en-US" altLang="zh-CN" sz="1800">
                <a:latin typeface="宋体" panose="02010600030101010101" pitchFamily="2" charset="-122"/>
                <a:ea typeface="宋体" panose="02010600030101010101" pitchFamily="2" charset="-122"/>
              </a:rPr>
              <a:t>LDA</a:t>
            </a:r>
            <a:r>
              <a:rPr lang="zh-CN" altLang="en-US" sz="1800">
                <a:latin typeface="宋体" panose="02010600030101010101" pitchFamily="2" charset="-122"/>
                <a:ea typeface="宋体" panose="02010600030101010101" pitchFamily="2" charset="-122"/>
              </a:rPr>
              <a:t>模型进行主题分析，结合用户输入的兴趣向量生成个性化推荐。</a:t>
            </a:r>
            <a:endParaRPr sz="18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29" name="Google Shape;229;p3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0" y="125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38568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c.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前端模块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8" name="Google Shape;248;p41"/>
          <p:cNvSpPr txBox="1">
            <a:spLocks noGrp="1"/>
          </p:cNvSpPr>
          <p:nvPr>
            <p:ph type="subTitle" idx="5"/>
          </p:nvPr>
        </p:nvSpPr>
        <p:spPr>
          <a:xfrm>
            <a:off x="834369" y="1175200"/>
            <a:ext cx="3856800" cy="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功能：用户输入兴趣，展示推荐的景点和路线。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技术：</a:t>
            </a:r>
            <a:r>
              <a:rPr lang="en-US" altLang="zh-CN" sz="2000">
                <a:latin typeface="宋体" panose="02010600030101010101" pitchFamily="2" charset="-122"/>
                <a:ea typeface="宋体" panose="02010600030101010101" pitchFamily="2" charset="-122"/>
              </a:rPr>
              <a:t>HTML, CSS, JavaScript</a:t>
            </a:r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endParaRPr lang="en-US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/>
            <a:r>
              <a:rPr lang="zh-CN" altLang="en-US" sz="2000">
                <a:latin typeface="宋体" panose="02010600030101010101" pitchFamily="2" charset="-122"/>
                <a:ea typeface="宋体" panose="02010600030101010101" pitchFamily="2" charset="-122"/>
              </a:rPr>
              <a:t>设计：响应式设计，适配不同设备屏幕；用户交互简便，推荐展示直观。</a:t>
            </a:r>
            <a:endParaRPr sz="20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50" name="Google Shape;250;p41"/>
          <p:cNvPicPr preferRelativeResize="0">
            <a:picLocks noGrp="1"/>
          </p:cNvPicPr>
          <p:nvPr>
            <p:ph type="pic" idx="7"/>
          </p:nvPr>
        </p:nvPicPr>
        <p:blipFill rotWithShape="1">
          <a:blip r:embed="rId1"/>
          <a:srcRect/>
          <a:stretch>
            <a:fillRect/>
          </a:stretch>
        </p:blipFill>
        <p:spPr>
          <a:xfrm>
            <a:off x="5715000" y="125"/>
            <a:ext cx="3429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ational Parks of the World by Slidesgo">
  <a:themeElements>
    <a:clrScheme name="Simple Light">
      <a:dk1>
        <a:srgbClr val="403936"/>
      </a:dk1>
      <a:lt1>
        <a:srgbClr val="E0D4CC"/>
      </a:lt1>
      <a:dk2>
        <a:srgbClr val="AA9F9A"/>
      </a:dk2>
      <a:lt2>
        <a:srgbClr val="858874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039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2572</Words>
  <Application>WPS 演示</Application>
  <PresentationFormat>全屏显示(16:9)</PresentationFormat>
  <Paragraphs>228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4" baseType="lpstr">
      <vt:lpstr>Arial</vt:lpstr>
      <vt:lpstr>宋体</vt:lpstr>
      <vt:lpstr>Wingdings</vt:lpstr>
      <vt:lpstr>Arial</vt:lpstr>
      <vt:lpstr>Cabin Medium</vt:lpstr>
      <vt:lpstr>Segoe Print</vt:lpstr>
      <vt:lpstr>Cabin</vt:lpstr>
      <vt:lpstr>等线</vt:lpstr>
      <vt:lpstr>Times New Roman</vt:lpstr>
      <vt:lpstr>黑体</vt:lpstr>
      <vt:lpstr>微软雅黑</vt:lpstr>
      <vt:lpstr>Arial Unicode MS</vt:lpstr>
      <vt:lpstr>National Parks of the World by Slidesgo</vt:lpstr>
      <vt:lpstr>北京市旅游 路线推荐</vt:lpstr>
      <vt:lpstr>系统概要</vt:lpstr>
      <vt:lpstr>01</vt:lpstr>
      <vt:lpstr>a. 项目背景</vt:lpstr>
      <vt:lpstr>c.功能需求 </vt:lpstr>
      <vt:lpstr>02</vt:lpstr>
      <vt:lpstr>a.设计目标</vt:lpstr>
      <vt:lpstr>b.系统架构设计</vt:lpstr>
      <vt:lpstr>c.前端模块</vt:lpstr>
      <vt:lpstr>d.后端模块</vt:lpstr>
      <vt:lpstr>e.推荐算法模块</vt:lpstr>
      <vt:lpstr>f.数据存储模块</vt:lpstr>
      <vt:lpstr>g.接口设计</vt:lpstr>
      <vt:lpstr>h.性能优化</vt:lpstr>
      <vt:lpstr>03 软件测试 </vt:lpstr>
      <vt:lpstr>03 软件测试</vt:lpstr>
      <vt:lpstr>03 软件测试</vt:lpstr>
      <vt:lpstr>03 软件测试</vt:lpstr>
      <vt:lpstr>03 软件测试</vt:lpstr>
      <vt:lpstr>Our team</vt:lpstr>
      <vt:lpstr>谢	谢	聆	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姚依妍</dc:creator>
  <cp:lastModifiedBy>莹颖</cp:lastModifiedBy>
  <cp:revision>10</cp:revision>
  <dcterms:created xsi:type="dcterms:W3CDTF">2025-01-11T06:43:11Z</dcterms:created>
  <dcterms:modified xsi:type="dcterms:W3CDTF">2025-01-11T06:43:52Z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7F950F189B554951BD0DD27127F67F1E_13</vt:lpwstr>
  </property>
  <property fmtid="{D5CDD505-2E9C-101B-9397-08002B2CF9AE}" pid="3" name="KSOProductBuildVer">
    <vt:lpwstr>2052-12.1.0.19302</vt:lpwstr>
  </property>
</Properties>
</file>